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39EF74C-6E60-43F6-9013-1A92EFB11F4B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2F448-C61A-498F-B783-C60F913C889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6156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EF74C-6E60-43F6-9013-1A92EFB11F4B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2F448-C61A-498F-B783-C60F913C8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080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EF74C-6E60-43F6-9013-1A92EFB11F4B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2F448-C61A-498F-B783-C60F913C889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0544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EF74C-6E60-43F6-9013-1A92EFB11F4B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2F448-C61A-498F-B783-C60F913C8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732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EF74C-6E60-43F6-9013-1A92EFB11F4B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2F448-C61A-498F-B783-C60F913C889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8393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EF74C-6E60-43F6-9013-1A92EFB11F4B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2F448-C61A-498F-B783-C60F913C8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292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EF74C-6E60-43F6-9013-1A92EFB11F4B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2F448-C61A-498F-B783-C60F913C8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401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EF74C-6E60-43F6-9013-1A92EFB11F4B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2F448-C61A-498F-B783-C60F913C8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603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EF74C-6E60-43F6-9013-1A92EFB11F4B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2F448-C61A-498F-B783-C60F913C8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689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EF74C-6E60-43F6-9013-1A92EFB11F4B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2F448-C61A-498F-B783-C60F913C8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629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EF74C-6E60-43F6-9013-1A92EFB11F4B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2F448-C61A-498F-B783-C60F913C889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6422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39EF74C-6E60-43F6-9013-1A92EFB11F4B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772F448-C61A-498F-B783-C60F913C889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515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manajemenkeuangan.net/biaya-standar-adalah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8346" y="4960137"/>
            <a:ext cx="7772400" cy="1463040"/>
          </a:xfrm>
        </p:spPr>
        <p:txBody>
          <a:bodyPr/>
          <a:lstStyle/>
          <a:p>
            <a:r>
              <a:rPr lang="en-US" dirty="0" smtClean="0"/>
              <a:t>SITEM BIAYA TAKSIRAN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Pertemuan</a:t>
            </a:r>
            <a:r>
              <a:rPr lang="en-US" sz="2400" dirty="0" smtClean="0"/>
              <a:t> </a:t>
            </a:r>
            <a:r>
              <a:rPr lang="en-US" sz="2400" dirty="0" err="1" smtClean="0"/>
              <a:t>ke</a:t>
            </a:r>
            <a:r>
              <a:rPr lang="en-US" sz="2400" dirty="0" smtClean="0"/>
              <a:t> 12 – </a:t>
            </a:r>
            <a:r>
              <a:rPr lang="en-US" sz="2400" dirty="0" err="1" smtClean="0"/>
              <a:t>Sistem</a:t>
            </a:r>
            <a:r>
              <a:rPr lang="en-US" sz="2400" dirty="0" smtClean="0"/>
              <a:t> </a:t>
            </a:r>
            <a:r>
              <a:rPr lang="en-US" sz="2400" dirty="0" err="1" smtClean="0"/>
              <a:t>Biaya</a:t>
            </a:r>
            <a:r>
              <a:rPr lang="en-US" sz="2400" dirty="0" smtClean="0"/>
              <a:t> </a:t>
            </a:r>
            <a:r>
              <a:rPr lang="en-US" sz="2400" dirty="0" err="1" smtClean="0"/>
              <a:t>Taksiran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449756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11200" y="81945"/>
            <a:ext cx="1086104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D: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Taksiran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Overhead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Pabrik</a:t>
            </a:r>
            <a:endParaRPr lang="en-US" sz="2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Taksiran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overhead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pabrik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dibebankan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pada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didasarkan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pada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tarif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ditentuikan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di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muka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.</a:t>
            </a:r>
          </a:p>
          <a:p>
            <a:pPr lvl="0"/>
            <a:r>
              <a:rPr lang="en-US" sz="24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Untuk</a:t>
            </a:r>
            <a:r>
              <a:rPr lang="en-US" sz="2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menentukan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tarif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overhead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pabrik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ini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perlu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diadakan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pemisahan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overhead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pabrik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ke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unsur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tetap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veriabel</a:t>
            </a:r>
            <a:r>
              <a:rPr lang="en-US" sz="2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.</a:t>
            </a: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overhead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pabrik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variabel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ditaksir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melihat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hubungan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tersebut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produksi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anggapan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bahwa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terdapat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hubungan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konstan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antara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jumlah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produksi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dikeluarkan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.</a:t>
            </a:r>
          </a:p>
          <a:p>
            <a:pPr lvl="0"/>
            <a:r>
              <a:rPr lang="en-US" sz="24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overhead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pabrik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tetap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ditaksir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cara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memperhatikan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masing-masing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unsur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overhead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pabrik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tetap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bersangkutan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.</a:t>
            </a:r>
          </a:p>
          <a:p>
            <a:pPr lvl="0"/>
            <a:r>
              <a:rPr lang="en-US" sz="24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Pada</a:t>
            </a:r>
            <a:r>
              <a:rPr lang="en-US" sz="2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umumnya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overhead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pabrik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tetap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lebih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mudah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cara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penaksirannya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sebagai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contoh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: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penyusutan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mesin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ditaksir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memperhitungkan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jumlah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mesin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dimiliki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sekarang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memperhitungkan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rencana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investasi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serta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rencana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pemberhentian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pemakaian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mesin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akan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terjadi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di masa yang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akan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datang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.</a:t>
            </a:r>
          </a:p>
          <a:p>
            <a:pPr lvl="0"/>
            <a:endParaRPr lang="en-US" sz="2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Penaksiran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jumlah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asuransi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tergantung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pada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kemungkinan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perubahan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polis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asuransi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diperkirakan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akan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terjadi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periode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pemakaian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taksiran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1284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11200" y="81945"/>
            <a:ext cx="1086104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Gaji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pegawai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pabrik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dapat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ditaksir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melihat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rencana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gaji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akan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dibayarkan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kepada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karyawan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tersebut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.</a:t>
            </a:r>
          </a:p>
          <a:p>
            <a:pPr lvl="0"/>
            <a:r>
              <a:rPr lang="en-US" sz="24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demikian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taksiran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overhead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pabrik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tetap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adalah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jumlah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taksiran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masing-masing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unsur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unsur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overhead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pabrik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tersebut</a:t>
            </a:r>
            <a:r>
              <a:rPr lang="en-US" sz="2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.</a:t>
            </a:r>
          </a:p>
          <a:p>
            <a:pPr lvl="0"/>
            <a:endParaRPr lang="en-US" sz="2400" dirty="0" smtClean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fi-FI" sz="2400" b="1" u="sng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Prosedur </a:t>
            </a:r>
            <a:r>
              <a:rPr lang="fi-FI" sz="2400" b="1" u="sng" dirty="0">
                <a:solidFill>
                  <a:prstClr val="black"/>
                </a:solidFill>
                <a:latin typeface="Arial Narrow" panose="020B0606020202030204" pitchFamily="34" charset="0"/>
              </a:rPr>
              <a:t>Akuntansi Sistem Biaya Taksiran</a:t>
            </a:r>
            <a:endParaRPr lang="en-US" sz="2400" b="1" u="sng" dirty="0" smtClean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A: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Prosedur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Pencatatan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Akuntansi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Sistem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Taksiran</a:t>
            </a:r>
            <a:endParaRPr lang="en-US" sz="2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sistem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taksiran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rekening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Barang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Proses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didebit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produksi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sesungguhnya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terjadi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dikredit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sebesar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hasil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kali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jumlah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selesai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proses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taksiran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per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satuan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.</a:t>
            </a:r>
          </a:p>
          <a:p>
            <a:pPr lvl="0"/>
            <a:endParaRPr lang="en-US" sz="2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Karena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harga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pokok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jadi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masuk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gudang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dihargai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taksiran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maka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pada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saat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dijual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harga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pokok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penjualannya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adalah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sebesar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hasil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kali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jumlah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dijual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taksiran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per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satuan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.</a:t>
            </a:r>
          </a:p>
          <a:p>
            <a:pPr lvl="0"/>
            <a:endParaRPr lang="en-US" sz="2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Selisih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antara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taksiran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sesungguhnya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dihitung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cara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mecari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saldo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rekening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Barang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Proses,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dipindahkan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ke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rekening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Selisih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95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11200" y="81945"/>
            <a:ext cx="1086104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B: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Prosedur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Pencatatan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Bahan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Baku</a:t>
            </a: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Jika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metode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mutasi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persediaan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dipakai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maka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pembelian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bahan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baku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dicatat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jurnal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sebagai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berikut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:</a:t>
            </a:r>
          </a:p>
          <a:p>
            <a:pPr lvl="0"/>
            <a:endParaRPr lang="en-US" sz="2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[Debit]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Persediaan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Bahan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Baku 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xxx</a:t>
            </a: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[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Kredit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]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Uang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Dagang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 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xxx</a:t>
            </a:r>
          </a:p>
          <a:p>
            <a:pPr lvl="0"/>
            <a:r>
              <a:rPr lang="en-US" sz="24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Atas</a:t>
            </a:r>
            <a:r>
              <a:rPr lang="en-US" sz="2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dasar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bukti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permintaan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barang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dicatat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pemakaian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bahan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baku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kartu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persediaan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.</a:t>
            </a:r>
          </a:p>
          <a:p>
            <a:pPr lvl="0"/>
            <a:endParaRPr lang="en-US" sz="2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Jurnal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pemakaian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bahan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baku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adalah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sebagai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berikut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:</a:t>
            </a:r>
          </a:p>
          <a:p>
            <a:pPr lvl="0"/>
            <a:r>
              <a:rPr lang="en-US" sz="2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[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Debit]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Barang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Proses 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xxx</a:t>
            </a: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[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Kredit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]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Persediaan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Bahan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Baku 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xxx</a:t>
            </a:r>
          </a:p>
          <a:p>
            <a:pPr lvl="0"/>
            <a:endParaRPr lang="en-US" sz="2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hal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rekening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Barang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Proses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didebit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sebesar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bahan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baku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sesungguhnya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.</a:t>
            </a:r>
          </a:p>
          <a:p>
            <a:pPr lvl="0"/>
            <a:endParaRPr lang="en-US" sz="2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Jika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metode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persediaan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fisik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(physical inventory method)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digunakan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pembelian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bahan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baku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dicatat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jurnal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sebagai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berikut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000501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11200" y="81945"/>
            <a:ext cx="1086104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[Debit]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Pembelian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xxx</a:t>
            </a: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[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Kredit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]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Utang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Dagang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xxx</a:t>
            </a:r>
          </a:p>
          <a:p>
            <a:pPr lvl="0"/>
            <a:endParaRPr lang="en-US" sz="2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Pemakaian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bahan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baku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tidak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dicatat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kartu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persediaan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.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Pada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akhir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periode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tertentu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diadakan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penghitungan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fisik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persediaan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masih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ada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di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gudang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.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bahan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baku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selama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periode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tertentu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dihitung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sebagai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berikut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:</a:t>
            </a:r>
          </a:p>
          <a:p>
            <a:pPr lvl="0"/>
            <a:endParaRPr lang="en-US" sz="2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Harga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Pokok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Persediaan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bahan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baku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pada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awal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periode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=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xxx</a:t>
            </a: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Pembelian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=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xxx</a:t>
            </a: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bahan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baku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tersedia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untuk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produksi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= (a) – (b)</a:t>
            </a: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Harga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pokok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persediaan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bahan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baku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pada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akhir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periode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=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xxx</a:t>
            </a: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bahan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baku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selama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periode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= (c) – (d)</a:t>
            </a: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Metode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Persediaan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Fisik</a:t>
            </a:r>
            <a:endParaRPr lang="en-US" sz="2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metode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persediaan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fisik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jurnal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untuk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mencatat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bahan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baku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selama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periode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tertentu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adalah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sebagai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berikut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:</a:t>
            </a:r>
          </a:p>
          <a:p>
            <a:pPr lvl="0"/>
            <a:r>
              <a:rPr lang="en-US" sz="2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#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1: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Untuk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menutup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harga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pokok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persediaan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bahan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baku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awal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periode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530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11200" y="81945"/>
            <a:ext cx="1086104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[Debit]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Barang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Proses –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Bahan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Baku 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xxx</a:t>
            </a: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(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Kredit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)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Persediaan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Bahan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Baku 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xxx</a:t>
            </a:r>
          </a:p>
          <a:p>
            <a:pPr lvl="0"/>
            <a:r>
              <a:rPr lang="en-US" sz="2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#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2: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Untuk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menutup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rekening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Pembelian</a:t>
            </a:r>
            <a:endParaRPr lang="en-US" sz="2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[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Debit]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Barang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Proses –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Bahan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Baku 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xxx</a:t>
            </a: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[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Kredit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]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Pembelian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xxx</a:t>
            </a:r>
          </a:p>
          <a:p>
            <a:pPr lvl="0"/>
            <a:endParaRPr lang="en-US" sz="2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#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3: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Untuk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mencatat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harga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pokok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persediaan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bahan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baku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akhir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periode</a:t>
            </a:r>
            <a:endParaRPr lang="en-US" sz="2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[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Debit]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Persediaan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Bahan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Baku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xxx</a:t>
            </a: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[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Kredit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]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Barang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Proses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xxx</a:t>
            </a:r>
          </a:p>
          <a:p>
            <a:pPr lvl="0"/>
            <a:endParaRPr lang="en-US" sz="2400" dirty="0" smtClean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C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: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Prosedur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Pencatatan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Tenaga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Kerja</a:t>
            </a:r>
            <a:endParaRPr lang="en-US" sz="2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tenaga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kerja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meliputi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upah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kesejahteraan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karyawan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lain-lain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untuk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karyawan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sesungguhnya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terjadi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suatu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periode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dijurnal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sebagai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berikut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:</a:t>
            </a:r>
          </a:p>
          <a:p>
            <a:pPr lvl="0"/>
            <a:r>
              <a:rPr lang="en-US" sz="2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[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Debit]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Barang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Proses –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Tenaga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Kerja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xxx</a:t>
            </a: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[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Dr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]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Administrasi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Umum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xxx</a:t>
            </a: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[Debit]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Pemasaran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xxx</a:t>
            </a: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[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Kredit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]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Gaji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Upah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xxx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4875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11200" y="81945"/>
            <a:ext cx="1086104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D: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Prosedur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Pencatatan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Overhead </a:t>
            </a:r>
            <a:r>
              <a:rPr lang="en-US" sz="24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Pabrik</a:t>
            </a:r>
            <a:endParaRPr lang="en-US" sz="2400" dirty="0" smtClean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Pada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sistem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taksiran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overhead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pabrik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dicatat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menggunakan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salah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satu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metode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berikut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ini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:</a:t>
            </a:r>
          </a:p>
          <a:p>
            <a:pPr lvl="0"/>
            <a:r>
              <a:rPr lang="en-US" sz="24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Metode</a:t>
            </a:r>
            <a:r>
              <a:rPr lang="en-US" sz="2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#1:</a:t>
            </a: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Rekening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Barang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Proses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didebit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overhead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pabrik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sesungguhnya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terjadi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periode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tertentu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.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Jurnal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pencatatan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overhead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pabrik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sesungguhnya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terjadi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adalah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sebagai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berikut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:</a:t>
            </a:r>
          </a:p>
          <a:p>
            <a:pPr lvl="0"/>
            <a:endParaRPr lang="en-US" sz="2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[Debit]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Overhead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Pabrik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Sesungguhnya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xxx</a:t>
            </a: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[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Kredit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]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Persediaan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Suku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Cadang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xxx</a:t>
            </a: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[Cr]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Akumulasi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Penyusutan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Aktiva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Tetap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xxx</a:t>
            </a: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[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Kredit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]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Kas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xxx</a:t>
            </a:r>
          </a:p>
          <a:p>
            <a:pPr lvl="0"/>
            <a:r>
              <a:rPr lang="en-US" sz="24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Pada</a:t>
            </a:r>
            <a:r>
              <a:rPr lang="en-US" sz="2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akhir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periode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overhead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pabrik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sesungguhnya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terjadi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selama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periode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tertentu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dibebankan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kepada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jurnal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sebagai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berikut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:</a:t>
            </a:r>
          </a:p>
          <a:p>
            <a:pPr lvl="0"/>
            <a:endParaRPr lang="en-US" sz="2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[Debit]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Barang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Proses –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Overhead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Pabrik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xx</a:t>
            </a: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[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Kredit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]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Overhead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Pabrik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Sesungguhnya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xxx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0777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11200" y="81945"/>
            <a:ext cx="1086104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Metode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#2:</a:t>
            </a: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Rekening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Barang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Proses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didebit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overhead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pabrik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atas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dasar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tarif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ditentukan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di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muka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.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Jurnal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pencatatan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overhead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pabrik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sesungguhnya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terjadi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adalah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sebagai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berikut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:</a:t>
            </a:r>
          </a:p>
          <a:p>
            <a:pPr lvl="0"/>
            <a:endParaRPr lang="en-US" sz="2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[Debit]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Overhead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Pabrik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Sesungguhnya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xxx</a:t>
            </a: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[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Kredit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]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Persediaan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Suku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Cadang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xxx</a:t>
            </a: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[Cr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Akumulasi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Penyusutan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Aktiva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Tetap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xxx</a:t>
            </a: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[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Kredit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]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Kas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xxx</a:t>
            </a:r>
          </a:p>
          <a:p>
            <a:pPr lvl="0"/>
            <a:endParaRPr lang="en-US" sz="2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Jurnal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pencatatan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pembebanan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overhead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pabrik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pada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atas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dasar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tarif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ditentukan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di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muka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adalah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sebagai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berikut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:</a:t>
            </a:r>
          </a:p>
          <a:p>
            <a:pPr lvl="0"/>
            <a:endParaRPr lang="en-US" sz="2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[Debit]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Barang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Proses –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Overhead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Pabrik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 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xxx</a:t>
            </a: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[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Kredit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]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Overhead yang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Dibebankan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xxx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6753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11200" y="81945"/>
            <a:ext cx="1086104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Pada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akhir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periode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overhead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pabrik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dibebankan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pada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atas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dasar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tarif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dipertemukan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overhead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pabrik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sesungguhnya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terjadi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.</a:t>
            </a:r>
          </a:p>
          <a:p>
            <a:pPr lvl="0"/>
            <a:r>
              <a:rPr lang="en-US" sz="24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cara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menutup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rekening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Overhead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Pabrik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dibebankan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ke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rekening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Overhead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Pabrik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Sesungguhnya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.</a:t>
            </a:r>
          </a:p>
          <a:p>
            <a:pPr lvl="0"/>
            <a:endParaRPr lang="en-US" sz="2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Jurnal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penutupan-nya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adalah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sebagai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berikut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:</a:t>
            </a:r>
          </a:p>
          <a:p>
            <a:pPr lvl="0"/>
            <a:r>
              <a:rPr lang="en-US" sz="2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[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Debit]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Overhead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Pabrik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Dibebankan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xxx</a:t>
            </a: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[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Kredit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]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Overhead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Pabrik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Sesungguhnya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xxx</a:t>
            </a:r>
          </a:p>
          <a:p>
            <a:pPr lvl="0"/>
            <a:endParaRPr lang="en-US" sz="2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E: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Prosedur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Pencatatan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Harga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Pokok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Jadi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Proses</a:t>
            </a: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Harga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pokok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jadi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dihitung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cara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mengalikan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kuantitas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jadi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dihasilkan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selama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satu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periode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taksiran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per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satuan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.</a:t>
            </a:r>
          </a:p>
          <a:p>
            <a:pPr lvl="0"/>
            <a:endParaRPr lang="en-US" sz="2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Harga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pokok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masih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proses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pada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akhir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periode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dihitung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cara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mengalikan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unit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ekuivalensinya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taksiran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per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satuan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0468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11200" y="81945"/>
            <a:ext cx="1086104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Jurnal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pencatatan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harga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pokok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jadi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masih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proses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pada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akhir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periode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adalah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sebagai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berikut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:</a:t>
            </a:r>
          </a:p>
          <a:p>
            <a:pPr lvl="0"/>
            <a:endParaRPr lang="en-US" sz="2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[Debit]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Persediaan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Jadi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xxx</a:t>
            </a: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[Debit]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Persediaan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Proses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xxx</a:t>
            </a: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[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Kredit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]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Bahan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Baku – BDP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xxx</a:t>
            </a: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[Cr] BDP –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Tenaga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kerja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xxx</a:t>
            </a: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[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Kredit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] BDP –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Overhead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Pabrik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xxx</a:t>
            </a:r>
          </a:p>
          <a:p>
            <a:pPr lvl="0"/>
            <a:endParaRPr lang="en-US" sz="2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F: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Prosedur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Pencatatan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Harga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Pokok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Dijual</a:t>
            </a:r>
            <a:endParaRPr lang="en-US" sz="2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Harga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pokok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penjualan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dihitung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cara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mengalikan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jumlah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terjual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taksiran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per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satuan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.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Jurnal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pencatatan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harga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pokok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dijual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adalah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sebagai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berikut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:</a:t>
            </a:r>
          </a:p>
          <a:p>
            <a:pPr lvl="0"/>
            <a:endParaRPr lang="en-US" sz="2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[Debit]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Harga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Pokok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Penjualan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xxx</a:t>
            </a: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[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Kredit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]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Persediaan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Jadi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xxx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7932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11200" y="81945"/>
            <a:ext cx="1086104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G: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Prosedur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Pencatatan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Selisih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Taksiran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Aktual</a:t>
            </a:r>
            <a:endParaRPr lang="en-US" sz="2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Penentuan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selisih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taksiran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sesungguhnya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tergantung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pada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metode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penentuan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overhead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pabrik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.</a:t>
            </a:r>
          </a:p>
          <a:p>
            <a:pPr lvl="0"/>
            <a:endParaRPr lang="en-US" sz="2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Jika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pencatatan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overhead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pabrik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memakai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metode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#1,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maka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selisih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antara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taksiran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sesungguhnya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dihitung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cara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mencari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saldo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rekening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barang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proses.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Selisih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tersebut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ditransfer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ke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rekening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Selisih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jurnal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sebagai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berikut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:</a:t>
            </a:r>
          </a:p>
          <a:p>
            <a:pPr lvl="0"/>
            <a:endParaRPr lang="en-US" sz="2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[Debit]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Selisih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xxx</a:t>
            </a: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[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Kredit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] BDP –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Bahan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Baku 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xxx</a:t>
            </a: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[Cr]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Tenaga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Kerja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Proses Produksi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xxx</a:t>
            </a: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[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Kredit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] BDP –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Overhead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Pabrik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xxx</a:t>
            </a:r>
          </a:p>
          <a:p>
            <a:pPr lvl="0"/>
            <a:endParaRPr lang="en-US" sz="2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Note:</a:t>
            </a: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Untuk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mencatat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selisih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rugi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yaitu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sesungguhnya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lebih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tinggi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dari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taksiran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9997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3520" y="325120"/>
            <a:ext cx="111861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 smtClean="0">
                <a:latin typeface="Arial Narrow" panose="020B0606020202030204" pitchFamily="34" charset="0"/>
              </a:rPr>
              <a:t>Sistem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biaya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taksiran</a:t>
            </a:r>
            <a:r>
              <a:rPr lang="en-US" sz="2400" dirty="0" smtClean="0">
                <a:latin typeface="Arial Narrow" panose="020B0606020202030204" pitchFamily="34" charset="0"/>
              </a:rPr>
              <a:t> (estimated cost system) </a:t>
            </a:r>
            <a:r>
              <a:rPr lang="en-US" sz="2400" dirty="0" err="1" smtClean="0">
                <a:latin typeface="Arial Narrow" panose="020B0606020202030204" pitchFamily="34" charset="0"/>
              </a:rPr>
              <a:t>adalah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akuntansi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biaya</a:t>
            </a:r>
            <a:r>
              <a:rPr lang="en-US" sz="2400" dirty="0" smtClean="0">
                <a:latin typeface="Arial Narrow" panose="020B0606020202030204" pitchFamily="34" charset="0"/>
              </a:rPr>
              <a:t> yang </a:t>
            </a:r>
            <a:r>
              <a:rPr lang="en-US" sz="2400" dirty="0" err="1" smtClean="0">
                <a:latin typeface="Arial Narrow" panose="020B0606020202030204" pitchFamily="34" charset="0"/>
              </a:rPr>
              <a:t>membahas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pengumpulan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biaya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produksi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>
                <a:latin typeface="Arial Narrow" panose="020B0606020202030204" pitchFamily="34" charset="0"/>
              </a:rPr>
              <a:t>yang </a:t>
            </a:r>
            <a:r>
              <a:rPr lang="en-US" sz="2400" dirty="0" err="1">
                <a:latin typeface="Arial Narrow" panose="020B0606020202030204" pitchFamily="34" charset="0"/>
              </a:rPr>
              <a:t>ditentukan</a:t>
            </a:r>
            <a:r>
              <a:rPr lang="en-US" sz="2400" dirty="0">
                <a:latin typeface="Arial Narrow" panose="020B0606020202030204" pitchFamily="34" charset="0"/>
              </a:rPr>
              <a:t> di </a:t>
            </a:r>
            <a:r>
              <a:rPr lang="en-US" sz="2400" dirty="0" err="1">
                <a:latin typeface="Arial Narrow" panose="020B0606020202030204" pitchFamily="34" charset="0"/>
              </a:rPr>
              <a:t>muka</a:t>
            </a:r>
            <a:r>
              <a:rPr lang="en-US" sz="2400" dirty="0">
                <a:latin typeface="Arial Narrow" panose="020B0606020202030204" pitchFamily="34" charset="0"/>
              </a:rPr>
              <a:t> (predetermined cost). </a:t>
            </a:r>
            <a:r>
              <a:rPr lang="en-US" sz="2400" dirty="0" err="1">
                <a:latin typeface="Arial Narrow" panose="020B0606020202030204" pitchFamily="34" charset="0"/>
              </a:rPr>
              <a:t>Tujuannya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adalah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untuk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pengendalian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biaya</a:t>
            </a:r>
            <a:r>
              <a:rPr lang="en-US" sz="2400" dirty="0" smtClean="0">
                <a:latin typeface="Arial Narrow" panose="020B0606020202030204" pitchFamily="34" charset="0"/>
              </a:rPr>
              <a:t>.</a:t>
            </a:r>
            <a:endParaRPr lang="en-US" sz="2400" dirty="0">
              <a:latin typeface="Arial Narrow" panose="020B0606020202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3520" y="1525449"/>
            <a:ext cx="114300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Manajemen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perusahaan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memerlukan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data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,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baik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mengenai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sifat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maupun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jumlahnya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,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sebelum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produksi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dilakukan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atau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sebelum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kontrak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penjualan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disetujui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. 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Harga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pokok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produk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perlu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dihitung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lebih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dulu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untuk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menentukan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harga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jual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,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untuk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penyediaan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sumber-sumber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keuangan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dibutuhkan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untuk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produksi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. 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Bagaimana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penentuan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prosedur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akuntansinya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?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Langsung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saja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yuk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baca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ikuti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pembahasan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sampai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kelar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berikut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ini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.</a:t>
            </a:r>
          </a:p>
          <a:p>
            <a:r>
              <a:rPr lang="en-US" sz="2400" b="1" dirty="0" err="1">
                <a:solidFill>
                  <a:srgbClr val="008080"/>
                </a:solidFill>
                <a:latin typeface="Arial Narrow" panose="020B0606020202030204" pitchFamily="34" charset="0"/>
              </a:rPr>
              <a:t>Definisi</a:t>
            </a:r>
            <a:r>
              <a:rPr lang="en-US" sz="2400" b="1" dirty="0">
                <a:solidFill>
                  <a:srgbClr val="008080"/>
                </a:solidFill>
                <a:latin typeface="Arial Narrow" panose="020B0606020202030204" pitchFamily="34" charset="0"/>
              </a:rPr>
              <a:t> </a:t>
            </a:r>
            <a:r>
              <a:rPr lang="en-US" sz="2400" b="1" dirty="0" err="1">
                <a:solidFill>
                  <a:srgbClr val="008080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b="1" dirty="0">
                <a:solidFill>
                  <a:srgbClr val="008080"/>
                </a:solidFill>
                <a:latin typeface="Arial Narrow" panose="020B0606020202030204" pitchFamily="34" charset="0"/>
              </a:rPr>
              <a:t> </a:t>
            </a:r>
            <a:r>
              <a:rPr lang="en-US" sz="2400" b="1" dirty="0" err="1">
                <a:solidFill>
                  <a:srgbClr val="008080"/>
                </a:solidFill>
                <a:latin typeface="Arial Narrow" panose="020B0606020202030204" pitchFamily="34" charset="0"/>
              </a:rPr>
              <a:t>Taksiran</a:t>
            </a:r>
            <a:r>
              <a:rPr lang="en-US" sz="2400" b="1" dirty="0">
                <a:solidFill>
                  <a:srgbClr val="008080"/>
                </a:solidFill>
                <a:latin typeface="Arial Narrow" panose="020B0606020202030204" pitchFamily="34" charset="0"/>
              </a:rPr>
              <a:t> (Estimated Cost)</a:t>
            </a:r>
            <a:endParaRPr lang="en-US" sz="2400" b="1" dirty="0">
              <a:solidFill>
                <a:srgbClr val="003366"/>
              </a:solidFill>
              <a:latin typeface="Arial Narrow" panose="020B0606020202030204" pitchFamily="34" charset="0"/>
            </a:endParaRPr>
          </a:p>
          <a:p>
            <a:r>
              <a:rPr lang="en-US" sz="2400" b="1" dirty="0">
                <a:solidFill>
                  <a:srgbClr val="575760"/>
                </a:solidFill>
                <a:latin typeface="Arial Narrow" panose="020B0606020202030204" pitchFamily="34" charset="0"/>
              </a:rPr>
              <a:t>A: </a:t>
            </a:r>
            <a:r>
              <a:rPr lang="en-US" sz="2400" b="1" dirty="0" err="1">
                <a:solidFill>
                  <a:srgbClr val="575760"/>
                </a:solidFill>
                <a:latin typeface="Arial Narrow" panose="020B0606020202030204" pitchFamily="34" charset="0"/>
              </a:rPr>
              <a:t>Pengertian</a:t>
            </a:r>
            <a:r>
              <a:rPr lang="en-US" sz="2400" b="1" dirty="0">
                <a:solidFill>
                  <a:srgbClr val="575760"/>
                </a:solidFill>
                <a:latin typeface="Arial Narrow" panose="020B0606020202030204" pitchFamily="34" charset="0"/>
              </a:rPr>
              <a:t> </a:t>
            </a:r>
            <a:r>
              <a:rPr lang="en-US" sz="2400" b="1" dirty="0" err="1">
                <a:solidFill>
                  <a:srgbClr val="575760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b="1" dirty="0">
                <a:solidFill>
                  <a:srgbClr val="575760"/>
                </a:solidFill>
                <a:latin typeface="Arial Narrow" panose="020B0606020202030204" pitchFamily="34" charset="0"/>
              </a:rPr>
              <a:t> </a:t>
            </a:r>
            <a:r>
              <a:rPr lang="en-US" sz="2400" b="1" dirty="0" err="1">
                <a:solidFill>
                  <a:srgbClr val="575760"/>
                </a:solidFill>
                <a:latin typeface="Arial Narrow" panose="020B0606020202030204" pitchFamily="34" charset="0"/>
              </a:rPr>
              <a:t>Taksiran</a:t>
            </a:r>
            <a:r>
              <a:rPr lang="en-US" sz="2400" b="1" dirty="0">
                <a:solidFill>
                  <a:srgbClr val="575760"/>
                </a:solidFill>
                <a:latin typeface="Arial Narrow" panose="020B0606020202030204" pitchFamily="34" charset="0"/>
              </a:rPr>
              <a:t> </a:t>
            </a:r>
            <a:r>
              <a:rPr lang="en-US" sz="2400" b="1" dirty="0" err="1">
                <a:solidFill>
                  <a:srgbClr val="575760"/>
                </a:solidFill>
                <a:latin typeface="Arial Narrow" panose="020B0606020202030204" pitchFamily="34" charset="0"/>
              </a:rPr>
              <a:t>Menurut</a:t>
            </a:r>
            <a:r>
              <a:rPr lang="en-US" sz="2400" b="1" dirty="0">
                <a:solidFill>
                  <a:srgbClr val="575760"/>
                </a:solidFill>
                <a:latin typeface="Arial Narrow" panose="020B0606020202030204" pitchFamily="34" charset="0"/>
              </a:rPr>
              <a:t> Para Ahli</a:t>
            </a:r>
          </a:p>
          <a:p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taksiran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(</a:t>
            </a:r>
            <a:r>
              <a:rPr lang="en-US" sz="2400" i="1" dirty="0">
                <a:solidFill>
                  <a:srgbClr val="212121"/>
                </a:solidFill>
                <a:latin typeface="Arial Narrow" panose="020B0606020202030204" pitchFamily="34" charset="0"/>
              </a:rPr>
              <a:t>estimated cost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)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adalah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salah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satu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bentuk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ditentukan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di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muka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sebelum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produksi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dilakukan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atau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penyerahan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jasa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dilaksanakan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.</a:t>
            </a:r>
          </a:p>
          <a:p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Sistem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taksiran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adalah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sistem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akuntansi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produksi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menggunakan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suatu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bentuk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biaya-biaya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ditentukan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di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muka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dalam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menghitung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harga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pokok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produk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diproduksi</a:t>
            </a:r>
            <a:r>
              <a:rPr lang="en-US" sz="2400" dirty="0" smtClean="0">
                <a:solidFill>
                  <a:srgbClr val="212121"/>
                </a:solidFill>
                <a:latin typeface="Arial Narrow" panose="020B0606020202030204" pitchFamily="34" charset="0"/>
              </a:rPr>
              <a:t>.</a:t>
            </a:r>
            <a:endParaRPr lang="en-US" sz="2400" dirty="0">
              <a:solidFill>
                <a:srgbClr val="21212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40668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11200" y="81945"/>
            <a:ext cx="1086104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Pencatatan</a:t>
            </a:r>
            <a:endParaRPr lang="en-US" sz="2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Jika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pencatatan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overhead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pabrik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memakai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metode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#2,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maka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selisih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antara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taksiran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sesungguhnya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diihitung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cara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sebagai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berikut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:</a:t>
            </a:r>
          </a:p>
          <a:p>
            <a:pPr lvl="0"/>
            <a:endParaRPr lang="en-US" sz="2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Menghitung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saldo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rekening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Barang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Proses</a:t>
            </a: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Menghitung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saldo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rekening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Overhead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Pabrik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sesungguhnya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.</a:t>
            </a: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Selisih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tersebut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ditransfer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ke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rekening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Selisih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2 (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dua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)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jurnal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sebagai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berikut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:</a:t>
            </a:r>
          </a:p>
          <a:p>
            <a:pPr lvl="0"/>
            <a:endParaRPr lang="en-US" sz="2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Jurnal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#1:</a:t>
            </a: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Untuk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mencattat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selisih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rugi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yaitu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jumlah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pendebitan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rekening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Barang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Proses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lebih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tinggi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dari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jumlah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pengkreditannya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.</a:t>
            </a:r>
          </a:p>
          <a:p>
            <a:pPr lvl="0"/>
            <a:endParaRPr lang="en-US" sz="2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[Debit]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Selisih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xxx</a:t>
            </a: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[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Kredit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]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Barang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Proses –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Bahan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Baku 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xxx</a:t>
            </a: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[Cr] BDP –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Tenaga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Kerja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xxx</a:t>
            </a: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[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Kredit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]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Barang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Proses –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Overhead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Pabrik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xxx</a:t>
            </a:r>
            <a:endParaRPr lang="en-US" sz="2400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5569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11200" y="81945"/>
            <a:ext cx="1086104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Jurnal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#2: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Untuk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mencatat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selisih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rugi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,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yaitu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biaya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overhead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pabrik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sesungguhnya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lebih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tinggi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dari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yang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dibebankan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atas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dasar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tarif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[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Debit]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Selisih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Rp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xxx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[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Kredit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]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Biaya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Overhead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Pabrik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Sesungguhnya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Rp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xxx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lvl="0"/>
            <a:r>
              <a:rPr lang="en-US" sz="2400" b="1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Contoh</a:t>
            </a:r>
            <a:r>
              <a:rPr lang="en-US" sz="24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Arial Narrow" panose="020B0606020202030204" pitchFamily="34" charset="0"/>
              </a:rPr>
              <a:t>Pencatatan</a:t>
            </a:r>
            <a:r>
              <a:rPr lang="en-US" sz="2400" b="1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Arial Narrow" panose="020B0606020202030204" pitchFamily="34" charset="0"/>
              </a:rPr>
              <a:t>Akuntansi</a:t>
            </a:r>
            <a:r>
              <a:rPr lang="en-US" sz="2400" b="1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Arial Narrow" panose="020B0606020202030204" pitchFamily="34" charset="0"/>
              </a:rPr>
              <a:t>Sistem</a:t>
            </a:r>
            <a:r>
              <a:rPr lang="en-US" sz="2400" b="1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b="1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Arial Narrow" panose="020B0606020202030204" pitchFamily="34" charset="0"/>
              </a:rPr>
              <a:t>Taksiran</a:t>
            </a:r>
            <a:endParaRPr lang="en-US" sz="2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400" b="1" dirty="0">
                <a:solidFill>
                  <a:prstClr val="black"/>
                </a:solidFill>
                <a:latin typeface="Arial Narrow" panose="020B0606020202030204" pitchFamily="34" charset="0"/>
              </a:rPr>
              <a:t>A: </a:t>
            </a:r>
            <a:r>
              <a:rPr lang="en-US" sz="2400" b="1" dirty="0" err="1">
                <a:solidFill>
                  <a:prstClr val="black"/>
                </a:solidFill>
                <a:latin typeface="Arial Narrow" panose="020B0606020202030204" pitchFamily="34" charset="0"/>
              </a:rPr>
              <a:t>Contoh</a:t>
            </a:r>
            <a:r>
              <a:rPr lang="en-US" sz="2400" b="1" dirty="0">
                <a:solidFill>
                  <a:prstClr val="black"/>
                </a:solidFill>
                <a:latin typeface="Arial Narrow" panose="020B0606020202030204" pitchFamily="34" charset="0"/>
              </a:rPr>
              <a:t> Data-data </a:t>
            </a:r>
            <a:r>
              <a:rPr lang="en-US" sz="24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Produksi</a:t>
            </a: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Untuk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memberikan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gambaran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rinci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perhatikan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contoh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soal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sistem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taksiran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beserta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pembahasannya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berikut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ini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:</a:t>
            </a:r>
          </a:p>
          <a:p>
            <a:pPr lvl="0"/>
            <a:r>
              <a:rPr lang="en-US" sz="2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PT </a:t>
            </a:r>
            <a:r>
              <a:rPr lang="en-US" sz="24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Diora</a:t>
            </a:r>
            <a:r>
              <a:rPr lang="en-US" sz="2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memproduksi</a:t>
            </a:r>
            <a:r>
              <a:rPr lang="en-US" sz="2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satu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macam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melalui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satu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tahap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pengolahan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. Perusahaan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menggunakan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sistem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taksiran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taksiran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per kilogram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adalah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sebagai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berikut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:</a:t>
            </a:r>
          </a:p>
          <a:p>
            <a:pPr lvl="0"/>
            <a:r>
              <a:rPr lang="en-US" sz="24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bahan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baku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2 kg @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9 =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18</a:t>
            </a: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Beban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tenaga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kerja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1 jam @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27 =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27</a:t>
            </a: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overhead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pabrik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1 jam @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37 =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37</a:t>
            </a: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taksiran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per kg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=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82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0493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11200" y="81945"/>
            <a:ext cx="1086104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Data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aktivitas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perusahaan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bulan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Januari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2020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adalah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sebagai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berikut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:</a:t>
            </a:r>
          </a:p>
          <a:p>
            <a:pPr lvl="0"/>
            <a:endParaRPr lang="en-US" sz="2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1: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Persediaan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pada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awal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bulan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Januari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2020:</a:t>
            </a: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Harga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pokok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persediaan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bahan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baku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sebesar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20.00</a:t>
            </a: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Jumlah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persediaan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proses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sebanyak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3.000 kg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tingkat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penyelesaian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sebagai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berikut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:</a:t>
            </a: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bahan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baku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100%</a:t>
            </a: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konversi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2/3</a:t>
            </a: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Harga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pokok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taksiran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persediaan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proses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dihitung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sebagai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berikut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:</a:t>
            </a: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bahan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baku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: 100% x 3.000 x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18 =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54.000</a:t>
            </a: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Beban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tenaga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kerja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: 2/3 x 3.000 x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27 =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54.000</a:t>
            </a: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Overhead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Pabrik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: 2/3 x 3.000 x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37 =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74.000</a:t>
            </a: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Jumlah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: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54.000 +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54.000 +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74.000 =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182.000</a:t>
            </a: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Persediaan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jadi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berjumlah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500 kg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187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11200" y="81945"/>
            <a:ext cx="1086104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2: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Aktivitas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selama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bulan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Januari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2020:</a:t>
            </a: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Pembelian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bahan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baku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sebesar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660.000</a:t>
            </a: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Jumlah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jam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tenaga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kerja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sesungguhnya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sebesar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34.500 jam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tenaga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kerja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sebesar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925.000</a:t>
            </a: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BOP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dibebankan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pada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atas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dasar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tarif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per jam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kerja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langsung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sebesar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37. BOP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sesungguhnya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terjadi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bulan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Januari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2020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berjumlah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1.201.000</a:t>
            </a: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jadi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ditransfer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ke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gudang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selama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bulan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Januari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2020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berjumlah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35.500 kg.</a:t>
            </a: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jadi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dijual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harga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jual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110 per kg.</a:t>
            </a: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3: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Persediaan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pada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akhir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bulan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Januari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2020:</a:t>
            </a: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Harga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pokok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persediaan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bahan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baku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ditentukan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metode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masuk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pertama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keluar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pertama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(MPKP/FIFO)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sebesar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40.000.</a:t>
            </a: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Jumlah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persediaan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proses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sebanyak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2.500 kg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tingkat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penyelesaian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sebagai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berikut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:</a:t>
            </a: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bahan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baku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100%</a:t>
            </a: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konversi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20%</a:t>
            </a: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Persediaan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jadi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berjumlah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1.000 kg.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6141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11200" y="81945"/>
            <a:ext cx="1086104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lvl="0"/>
            <a:r>
              <a:rPr lang="fi-FI" sz="2400" dirty="0">
                <a:solidFill>
                  <a:prstClr val="black"/>
                </a:solidFill>
                <a:latin typeface="Arial Narrow" panose="020B0606020202030204" pitchFamily="34" charset="0"/>
              </a:rPr>
              <a:t>B: Jurnal Akuntansi Sistem Biaya </a:t>
            </a:r>
            <a:r>
              <a:rPr lang="fi-FI" sz="2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Taksiran</a:t>
            </a:r>
          </a:p>
          <a:p>
            <a:pPr lvl="0"/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Atas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dasar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data-data di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atas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jurnal-jurnal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pencatatan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dibuat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sistem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taksiran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adalah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sebagai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berikut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:</a:t>
            </a:r>
          </a:p>
          <a:p>
            <a:pPr lvl="0"/>
            <a:endParaRPr lang="en-US" sz="2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1: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Jurnal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pembelian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bahan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baku</a:t>
            </a:r>
            <a:endParaRPr lang="en-US" sz="2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[Debit]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Pembelian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660.000</a:t>
            </a: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[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Kredit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]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Utang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Dagang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660.000</a:t>
            </a:r>
          </a:p>
          <a:p>
            <a:pPr lvl="0"/>
            <a:endParaRPr lang="en-US" sz="2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endParaRPr lang="en-US" sz="2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2: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Jurnal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pencatatan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bahan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baku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sesungguhnya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dipakai</a:t>
            </a:r>
            <a:endParaRPr lang="en-US" sz="2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[Debit]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Barang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Proses –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Bahan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Baku 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640.000</a:t>
            </a: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[Debit]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Persediaan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Bahan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Baku 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40.000</a:t>
            </a: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[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Kredit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]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Persediaan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Bahan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Baku  RP 20.000</a:t>
            </a:r>
          </a:p>
          <a:p>
            <a:pPr lvl="0"/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[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Kredit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]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Pembelian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 </a:t>
            </a:r>
            <a:r>
              <a:rPr lang="en-US" sz="24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400" dirty="0">
                <a:solidFill>
                  <a:prstClr val="black"/>
                </a:solidFill>
                <a:latin typeface="Arial Narrow" panose="020B0606020202030204" pitchFamily="34" charset="0"/>
              </a:rPr>
              <a:t> 660.000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5678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11200" y="81945"/>
            <a:ext cx="10861040" cy="68172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i-FI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Note</a:t>
            </a:r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:</a:t>
            </a: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Perhitungan biaya bahan baku sesungguhnya adalah sebagai berikut:</a:t>
            </a:r>
          </a:p>
          <a:p>
            <a:pPr lvl="0"/>
            <a:r>
              <a:rPr lang="fi-FI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Harga </a:t>
            </a:r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pokok persediaan bahan baku pada awal bulan = Rp 20.000</a:t>
            </a: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Pembelian = Rp 660.000</a:t>
            </a: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Harga pokok persediaan bahan baku pada akhir bulan = Rp 40.000</a:t>
            </a: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Biaya bahan baku selama bulan Januari 2020:</a:t>
            </a: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= (a) + (b) – (c)</a:t>
            </a: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= (Rp 20.000 + Rp 660.000) – Rp 40.000 = Rp 640.000</a:t>
            </a: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3: Jurnal pencatatan biaya tenaga kerja sesungguhnya</a:t>
            </a: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[Debit] Barang Dlm Proses – Biaya TK Rp 925.000</a:t>
            </a: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[Kredit] Gaju dan Upah Rp </a:t>
            </a:r>
            <a:r>
              <a:rPr lang="fi-FI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925.000</a:t>
            </a:r>
          </a:p>
          <a:p>
            <a:pPr lvl="0"/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4: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Jurnal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pencatatan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BOP yang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dibebankan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kepada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endParaRPr lang="en-US" sz="23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[Debit]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Barang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Dlm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Proses –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Ov,Pabrik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1.276.500</a:t>
            </a:r>
          </a:p>
          <a:p>
            <a:pPr lvl="0"/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[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Kredit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]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Ov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.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Pabrik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yang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Dibebankan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1.276.500</a:t>
            </a:r>
          </a:p>
          <a:p>
            <a:pPr lvl="0"/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Note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:</a:t>
            </a:r>
          </a:p>
          <a:p>
            <a:pPr lvl="0"/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Perhitungan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overhead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pabrik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yang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dibebankan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kepada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atas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dasar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tarif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adalah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sebagai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berikut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:</a:t>
            </a:r>
          </a:p>
          <a:p>
            <a:pPr lvl="0"/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= 34.500 jam x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37</a:t>
            </a:r>
          </a:p>
          <a:p>
            <a:pPr lvl="0"/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=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1.276.500</a:t>
            </a:r>
            <a:endParaRPr kumimoji="0" lang="en-US" sz="2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2222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11200" y="81945"/>
            <a:ext cx="10861040" cy="68172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5: Jurnal pencatan BOP sesungguhnya terjadi selama bulan Januari 2020</a:t>
            </a: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[Debit] BOP Sesungguhnya Rp 1.261.000</a:t>
            </a: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[Kredit] Berbagai Macam Rekening Yang Dikredit  Rp 1.261.000</a:t>
            </a:r>
          </a:p>
          <a:p>
            <a:pPr lvl="0"/>
            <a:endParaRPr lang="fi-FI" sz="23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6: Jurnal penutupan rekening Biaya Ov. Pabrik yang Dibebankan ke rekening Biaya Ov. Pabrik Sesungguhnya:</a:t>
            </a: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[Debit] BOP yang Dibebankan Rp 1.276.500</a:t>
            </a: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[Kredit] BOP Sesungguhnya Rp 1.276.500</a:t>
            </a:r>
          </a:p>
          <a:p>
            <a:pPr lvl="0"/>
            <a:endParaRPr lang="fi-FI" sz="23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endParaRPr lang="fi-FI" sz="23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7: Jurnal pencatatan harga pokok produk jadi yang ditransfer ke gudang</a:t>
            </a: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[Debit] Persediaan Produk Jadi  Rp 2.911.000</a:t>
            </a: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[Kredit] Barang Dlm Proses – Biaya Bahan Baku  Rp 639.000</a:t>
            </a: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[Cr] BDP – Biaya TK  Rp 958.500</a:t>
            </a: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[Kredit] Barang Dlm Proses – Biaya Ov. Pabrik Rp 1.313.500</a:t>
            </a:r>
          </a:p>
          <a:p>
            <a:pPr lvl="0"/>
            <a:endParaRPr lang="fi-FI" sz="23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Harga pokok produk jadi ditentukan dengan cara mengalikan kuantitas produk jadi yang sesungguhnya dihasilkan dengan biaya taksiran per satuan. Perhitungan harga pokok produk jadi adalah sebagai berikut:</a:t>
            </a:r>
            <a:endParaRPr kumimoji="0" lang="en-US" sz="2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6753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11200" y="81945"/>
            <a:ext cx="1086104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By bahan baku: 35.500 x Rp 18 = Rp 639.000</a:t>
            </a: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Biaya tenaga kerja: 35.500 x Rp 27 = Rp 958.500</a:t>
            </a: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By overhead pabrik: 35.500 x Rp 37 = Rp 1.313.500</a:t>
            </a: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Harga pokok taksiran produk jadi:</a:t>
            </a: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= (a) + (b) + (c)</a:t>
            </a: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= Rp 2.911.000</a:t>
            </a: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8: Jurnal pencatatan harga pokok persediaan produk dalam proses pada akhir bulan Januari 2020</a:t>
            </a:r>
          </a:p>
          <a:p>
            <a:pPr lvl="0"/>
            <a:endParaRPr lang="fi-FI" sz="23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[Debit] Persediaan Produk Dalam Proses  Rp 77.000</a:t>
            </a: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[Kredit] By Dalam Proses – By Bahan Baku Rp 45.000</a:t>
            </a: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[Cr] Biaya Dalam Proses – Biaya TK  Rp 13.5000</a:t>
            </a: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[Kredit] By Dalam Proses – By Overhead pabrik  Rp 18.500</a:t>
            </a:r>
          </a:p>
          <a:p>
            <a:pPr lvl="0"/>
            <a:endParaRPr lang="fi-FI" sz="23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Harga pokok produk persediaan produk dalam proses akhir bulan ditentukan dengan mengalikan unit ekuivalensi persediaan produk dalam proses akhir dengan biaya taksiran per satuan.</a:t>
            </a:r>
          </a:p>
          <a:p>
            <a:pPr lvl="0"/>
            <a:endParaRPr lang="fi-FI" sz="23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Perhitungan harga pokok persediaan produk dalam proses akhir bulan adalah sebagai berikut</a:t>
            </a:r>
            <a:r>
              <a:rPr lang="fi-FI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:</a:t>
            </a:r>
          </a:p>
          <a:p>
            <a:pPr lvl="0"/>
            <a:endParaRPr kumimoji="0" lang="en-US" sz="2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307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11200" y="81945"/>
            <a:ext cx="1086104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Biaya bahan baku : 100% x 2.500 x Rp 18 = Rp 45.000</a:t>
            </a: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Beban tenaga kerja: 20% x 2.500 x Rp 27 = Rp 13.500</a:t>
            </a: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Biaya overhead pabrik: 20% x 2.500 x Rp 37 = Rp 18.500</a:t>
            </a: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Harga pokok taksiran persediaan produk dalam proses akhir bulan = Rp 77.000</a:t>
            </a: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9: Jurnal pencatatan harga pokok produk yang terjual dalam bulan Januari 2020</a:t>
            </a:r>
          </a:p>
          <a:p>
            <a:pPr lvl="0"/>
            <a:endParaRPr lang="fi-FI" sz="23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[Debit]Harga Pokok Penjualan (HPP)  Rp 2.870.000</a:t>
            </a: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[Kredit] Persediaan Produk Jadi Rp 2.870.000</a:t>
            </a:r>
          </a:p>
          <a:p>
            <a:pPr lvl="0"/>
            <a:endParaRPr lang="fi-FI" sz="23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Perhitungan harga pokok produk yang dijual adalah sebagai berikut:</a:t>
            </a:r>
          </a:p>
          <a:p>
            <a:pPr lvl="0"/>
            <a:r>
              <a:rPr lang="fi-FI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Persediaan </a:t>
            </a:r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produk jadi akhir bulan = 500 kg</a:t>
            </a: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Produk selesai bulan Januari 2020 = 35.500</a:t>
            </a: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Persediaan produk jadi akhir bulan = 1.000</a:t>
            </a: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Jumlah produk yang terjual dalam Januari 2020:</a:t>
            </a: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= (a) + (b) – (c)</a:t>
            </a: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= (500 + 35.500) – 1.000 =  35.000</a:t>
            </a: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Biaya taksiran per kg produk = Rp 82</a:t>
            </a: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Harga pokok penjualan (HPP) = Rp 2.870.000</a:t>
            </a:r>
            <a:endParaRPr kumimoji="0" lang="en-US" sz="2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6187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11200" y="81945"/>
            <a:ext cx="1086104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10: Jurnal pencatatan hasil penjualan bulan Januari 2020</a:t>
            </a: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[Debit] Piutang Dagang: 35.000 x  Rp 110  Rp 3.850.000</a:t>
            </a: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[Kredit] Hasil Penjualan  Rp 3.850.000</a:t>
            </a:r>
          </a:p>
          <a:p>
            <a:pPr lvl="0"/>
            <a:endParaRPr lang="fi-FI" sz="23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11: Jurnal pencatatan selisih biaya taksiran dengan biaya sesungguhnya yang terdapat dalam rekening Barang Dalam Proses</a:t>
            </a: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[Debit] Selisih   Rp 35.500</a:t>
            </a: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[Kredit] Barang Dlm Proses – By Bahan Baku Rp 10.000</a:t>
            </a: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[Cr] BDP – By TK  Rp 7.000</a:t>
            </a: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[Kredit] barang Dalam Proses – By Overhead Pabrik  Rp 18.500</a:t>
            </a:r>
          </a:p>
          <a:p>
            <a:pPr lvl="0"/>
            <a:endParaRPr lang="fi-FI" sz="23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Selisih yang terdapat dalam rekening Barang Dalam Proses dihitung dengan cara mencari saldo tiap-tiap rekening barang dalam proses</a:t>
            </a:r>
            <a:r>
              <a:rPr lang="fi-FI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.</a:t>
            </a:r>
          </a:p>
          <a:p>
            <a:pPr lvl="0"/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12: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Jurnal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pencatatan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selisih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antara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overhead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pabrik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sesungguhnya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yang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dibebankan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atas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dasar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tarif</a:t>
            </a:r>
            <a:endParaRPr lang="en-US" sz="23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[Debit] By Overhead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Pabrik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Sesungguhnya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15.500</a:t>
            </a:r>
          </a:p>
          <a:p>
            <a:pPr lvl="0"/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[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Kredit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]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Selisih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15.500</a:t>
            </a:r>
          </a:p>
          <a:p>
            <a:pPr lvl="0"/>
            <a:endParaRPr kumimoji="0" lang="en-US" sz="2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1205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4480" y="275769"/>
            <a:ext cx="11430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7576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57576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: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7576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Persamaan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57576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7576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dan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57576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7576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Perbedaan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57576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7576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Biaya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57576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7576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Taksiran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57576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7576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dan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57576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7576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Standar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575760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Biaya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taksiran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dan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biaya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standar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dalam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beberapa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hal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mirip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atau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hampir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sama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. 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Keduanya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adalah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biaya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yang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ditentukan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di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muka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,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tapi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di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antara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keduanya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terdapat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perbedaan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dalam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metode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penentuan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,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pengumpulan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,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penafsiran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,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dan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penggunaan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.</a:t>
            </a:r>
          </a:p>
        </p:txBody>
      </p:sp>
      <p:sp>
        <p:nvSpPr>
          <p:cNvPr id="2" name="Rectangle 1"/>
          <p:cNvSpPr/>
          <p:nvPr/>
        </p:nvSpPr>
        <p:spPr>
          <a:xfrm>
            <a:off x="284480" y="1950224"/>
            <a:ext cx="1080008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Perbedaan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utama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di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antara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keduanya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terletak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pada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metode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dipakai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dalam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penentuan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norma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fisik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atau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kuantitas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.</a:t>
            </a:r>
          </a:p>
          <a:p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Dalam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sistem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standar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,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norma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fisik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ditentukan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berdasarkan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suatu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penyelidikan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teknik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penyelidikan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gerak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serta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waktu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,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hal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tersebut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biasanya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didahului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dengan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analisis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rinci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tata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letak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pabrik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jadwal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produksi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.</a:t>
            </a:r>
          </a:p>
          <a:p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Jika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jumlah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fisik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sesungguhnya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dipakai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melebihi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norma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ditentukan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,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maka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hal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ini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dipandang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sebagai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pemborosan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dibebankan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ke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dalam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periode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terjadinya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.</a:t>
            </a:r>
          </a:p>
          <a:p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Dalam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sistem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taksiran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,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dasar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dipakai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dalam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penentuan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norma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fisik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terbatas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pada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pengalaman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produksi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masa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lalu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.</a:t>
            </a:r>
          </a:p>
          <a:p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Jika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terjadi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penyimpangan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dari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norma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fisik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tersebut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,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masih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perlu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dilakukan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penyelidikan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lebih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lanjut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untuk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mennetukan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sebab-sebabnya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,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apakah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karena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terjadi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pemborosan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,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penghematan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,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atau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karena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kesalahan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dalam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penaksiran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norma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fisiknya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dilakukan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sebelumnya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.</a:t>
            </a:r>
            <a:endParaRPr lang="en-US" sz="2400" b="0" i="0" dirty="0">
              <a:solidFill>
                <a:srgbClr val="212121"/>
              </a:solidFill>
              <a:effectLst/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447363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11200" y="81945"/>
            <a:ext cx="1086104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C: </a:t>
            </a:r>
            <a:r>
              <a:rPr kumimoji="0" lang="en-US" sz="2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Perbedaan</a:t>
            </a: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Biaya</a:t>
            </a: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Taksiran</a:t>
            </a: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dan</a:t>
            </a: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Biaya</a:t>
            </a: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Sesungguhnya</a:t>
            </a:r>
            <a:endParaRPr kumimoji="0" lang="en-US" sz="2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Karena</a:t>
            </a: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 </a:t>
            </a:r>
            <a:r>
              <a:rPr kumimoji="0" lang="en-US" sz="2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rekening</a:t>
            </a: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barang</a:t>
            </a: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dalam</a:t>
            </a: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proses </a:t>
            </a:r>
            <a:r>
              <a:rPr kumimoji="0" lang="en-US" sz="2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didebit</a:t>
            </a: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dengan</a:t>
            </a: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biaya</a:t>
            </a: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overhead </a:t>
            </a:r>
            <a:r>
              <a:rPr kumimoji="0" lang="en-US" sz="2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pabrik</a:t>
            </a: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yang </a:t>
            </a:r>
            <a:r>
              <a:rPr kumimoji="0" lang="en-US" sz="2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dibebankan</a:t>
            </a: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atas</a:t>
            </a: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dasar</a:t>
            </a: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tarif</a:t>
            </a: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yang </a:t>
            </a:r>
            <a:r>
              <a:rPr kumimoji="0" lang="en-US" sz="2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ditentukan</a:t>
            </a: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di </a:t>
            </a:r>
            <a:r>
              <a:rPr kumimoji="0" lang="en-US" sz="2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muka</a:t>
            </a: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, </a:t>
            </a:r>
            <a:r>
              <a:rPr kumimoji="0" lang="en-US" sz="2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maka</a:t>
            </a: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selisih</a:t>
            </a: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antara</a:t>
            </a: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biaya</a:t>
            </a: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BOP yang </a:t>
            </a:r>
            <a:r>
              <a:rPr kumimoji="0" lang="en-US" sz="2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dibebankan</a:t>
            </a: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dengan</a:t>
            </a: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sesungguhnya</a:t>
            </a: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terjadi</a:t>
            </a: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, </a:t>
            </a:r>
            <a:r>
              <a:rPr kumimoji="0" lang="en-US" sz="2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terdapat</a:t>
            </a: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dalam</a:t>
            </a: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dua</a:t>
            </a: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rekening</a:t>
            </a: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, </a:t>
            </a:r>
            <a:r>
              <a:rPr kumimoji="0" lang="en-US" sz="2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yaitu</a:t>
            </a: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3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Rekening</a:t>
            </a:r>
            <a:r>
              <a:rPr kumimoji="0" lang="en-US" sz="2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Barang</a:t>
            </a: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Dalam</a:t>
            </a: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Proses = </a:t>
            </a:r>
            <a:r>
              <a:rPr kumimoji="0" lang="en-US" sz="2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Rp</a:t>
            </a: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35.000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BOP </a:t>
            </a:r>
            <a:r>
              <a:rPr kumimoji="0" lang="en-US" sz="2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Sesungguhnya</a:t>
            </a: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= </a:t>
            </a:r>
            <a:r>
              <a:rPr kumimoji="0" lang="en-US" sz="2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Rp</a:t>
            </a: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15.500</a:t>
            </a:r>
          </a:p>
          <a:p>
            <a:pPr lvl="0"/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Mengenai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overhead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pabrik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,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selisih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antara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taksiran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yang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sesungguhnya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dapat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dibagi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menjadi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dua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macam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,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yaitu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:</a:t>
            </a:r>
          </a:p>
          <a:p>
            <a:pPr lvl="0"/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1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: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Selisih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karena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perbedaan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jam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tenaga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kerja</a:t>
            </a:r>
            <a:endParaRPr lang="en-US" sz="23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Selisih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ini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terdapat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rekening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Barang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Dlm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Proses – By Overhead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Pabrik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.</a:t>
            </a:r>
          </a:p>
          <a:p>
            <a:pPr lvl="0"/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Rekening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ini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didebit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hasil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kali jam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tenaga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kerja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tarif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BOP,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sedangkan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di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sebelah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kredit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dicatat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jumlah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taksiran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jam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tenaga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kerja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untuk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menghasilkan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kali BOP per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satuan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.</a:t>
            </a:r>
          </a:p>
          <a:p>
            <a:pPr lvl="0"/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2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: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Selisih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karena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perbedaan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tarif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ov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.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Pabrik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.</a:t>
            </a:r>
          </a:p>
          <a:p>
            <a:pPr lvl="0"/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Selisih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karena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ini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terdapat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rekening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BOP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Sesungguhnya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.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Rekening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ini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didebit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overhead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pabrik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sesungguhnya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,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yaitu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:</a:t>
            </a:r>
          </a:p>
          <a:p>
            <a:pPr lvl="0"/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= 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jam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tenaga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kerja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sesungguhnya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X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tarif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overhead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pabrik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yang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ditentukan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di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muka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.</a:t>
            </a:r>
            <a:endParaRPr kumimoji="0" lang="en-US" sz="2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6127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11200" y="81945"/>
            <a:ext cx="1086104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lvl="0"/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Contoh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Perhitungan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Selisih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BOP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Taksiran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BOP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Sesungguhnya</a:t>
            </a:r>
            <a:endParaRPr lang="en-US" sz="23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Perhatikan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contoh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perhitungan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selisih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overhead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pabrik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sesungguhnya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overhead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pabrik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menurut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taksiran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berikut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ini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:</a:t>
            </a:r>
          </a:p>
          <a:p>
            <a:pPr lvl="0"/>
            <a:endParaRPr lang="en-US" sz="23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A: Debit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Rekening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Barang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Dlm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Proses – BOP</a:t>
            </a:r>
          </a:p>
          <a:p>
            <a:pPr lvl="0"/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= 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Jam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tenaga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kerja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sesungguhnya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x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Tarif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BOP per jam</a:t>
            </a:r>
          </a:p>
          <a:p>
            <a:pPr lvl="0"/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= 34.500 jam x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37 =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1.276.500</a:t>
            </a:r>
          </a:p>
          <a:p>
            <a:pPr lvl="0"/>
            <a:endParaRPr lang="en-US" sz="23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B: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Kredit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rekening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Barang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Dlm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Proses – BOP</a:t>
            </a:r>
          </a:p>
          <a:p>
            <a:pPr lvl="0"/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=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Taksiran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jam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tenaga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kerja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untuk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menghasilkan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x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Tarif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BOP per jam</a:t>
            </a:r>
          </a:p>
          <a:p>
            <a:pPr lvl="0"/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= 34.000 x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37 =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1.258.000</a:t>
            </a:r>
          </a:p>
          <a:p>
            <a:pPr lvl="0"/>
            <a:endParaRPr lang="en-US" sz="23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Selisih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efisiensi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overhead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pabrik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:</a:t>
            </a:r>
          </a:p>
          <a:p>
            <a:pPr lvl="0"/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=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1.276.500 –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1.258.000</a:t>
            </a:r>
          </a:p>
          <a:p>
            <a:pPr lvl="0"/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=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Rp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18.500</a:t>
            </a:r>
            <a:endParaRPr kumimoji="0" lang="en-US" sz="2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8674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11200" y="81945"/>
            <a:ext cx="1086104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lvl="0"/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Cara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Menghitung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Taksiran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TK</a:t>
            </a:r>
          </a:p>
          <a:p>
            <a:pPr lvl="0"/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Taksiran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jam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tenaga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kerja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untuk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menghasilkan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dihitung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sebagai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berikut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:</a:t>
            </a:r>
          </a:p>
          <a:p>
            <a:pPr lvl="0"/>
            <a:endParaRPr lang="en-US" sz="23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Jumlah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selesai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sebanyak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35.500 kg yang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ditransfer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ke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gudang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terdiri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dari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:</a:t>
            </a:r>
          </a:p>
          <a:p>
            <a:pPr lvl="0"/>
            <a:endParaRPr lang="en-US" sz="23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yang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pada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awal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bulan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masih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proses = 3.000 kg</a:t>
            </a:r>
          </a:p>
          <a:p>
            <a:pPr lvl="0"/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yang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berasal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dari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produksi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bulan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Januari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2020 = 32.500 kg</a:t>
            </a:r>
          </a:p>
          <a:p>
            <a:pPr lvl="0"/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Karena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menurut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taksiran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,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setiap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1 kg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memerlukan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1 jam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tenaga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kerja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,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maka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perhitungan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jumlah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jam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tenaga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kerja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untuk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menghasilkan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bulan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Januari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2020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adalah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sebagai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berikut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:</a:t>
            </a:r>
          </a:p>
          <a:p>
            <a:pPr lvl="0"/>
            <a:endParaRPr kumimoji="0" lang="en-US" sz="2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7798" y="3962400"/>
            <a:ext cx="9614042" cy="2824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4648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11200" y="81945"/>
            <a:ext cx="10861040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lvl="0"/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Prosedur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Akuntansi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Untuk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Diolah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Lebih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Satu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Departemen</a:t>
            </a:r>
            <a:endParaRPr lang="en-US" sz="2300" dirty="0" smtClean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A: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Prosedur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Penentuan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Antar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Bagian</a:t>
            </a:r>
            <a:endParaRPr lang="en-US" sz="2300" dirty="0" smtClean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Jika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proses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produksi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melalui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lebih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dari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satu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departemen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produksi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,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maka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perlu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digunakan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rekening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transfer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untuk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mencatat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bunga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pokok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taksiran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selesai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dari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manajemen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pertama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atau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departemen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lain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sebelum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departemen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produksi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terakhir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.</a:t>
            </a:r>
          </a:p>
          <a:p>
            <a:pPr lvl="0"/>
            <a:endParaRPr lang="en-US" sz="2300" dirty="0" smtClean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Misalnya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,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tertentu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diolah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melalui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departemen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A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dan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menjadi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jadi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dan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siap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untuk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dijual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setelah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selesai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diolah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departemen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B.</a:t>
            </a:r>
          </a:p>
          <a:p>
            <a:pPr lvl="0"/>
            <a:endParaRPr lang="en-US" sz="2300" dirty="0" smtClean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yang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selesai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diolah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dari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departemen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A,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secara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fisik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kemudian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ditransfer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ke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departemen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B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dan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harga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pokok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taksiran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selesai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lebih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dulu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harus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dicatat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rekening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perantara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yang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disebut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“Transfer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Departemen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A”</a:t>
            </a:r>
          </a:p>
          <a:p>
            <a:pPr lvl="0"/>
            <a:endParaRPr kumimoji="0" lang="en-US" sz="2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4045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11200" y="81945"/>
            <a:ext cx="10861040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lvl="0"/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Rekening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ini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dianggap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sebagai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rekening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persediaan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yang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bersifat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sementara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taksiran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tetap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berada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di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dalamnya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,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sampai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selesai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diproses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di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departemen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B.</a:t>
            </a:r>
          </a:p>
          <a:p>
            <a:pPr lvl="0"/>
            <a:endParaRPr lang="en-US" sz="23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B: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Prosedur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Akuntansi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Sistem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Taksiran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Dua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Bagian</a:t>
            </a:r>
            <a:endParaRPr lang="en-US" sz="23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Jka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diolah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melalui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lebih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dari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satu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departemen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produksi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,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prosedur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akuntansi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sistem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taksiran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2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departemen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secara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umum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dapat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dijelaskan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sebagai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berikut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:</a:t>
            </a:r>
          </a:p>
          <a:p>
            <a:pPr lvl="0"/>
            <a:endParaRPr lang="en-US" sz="23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Prosedur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#1:</a:t>
            </a:r>
          </a:p>
          <a:p>
            <a:pPr lvl="0"/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Untuk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tiap-tiap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departemen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produksi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harus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ditentukan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taksiran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per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satuan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.</a:t>
            </a:r>
          </a:p>
          <a:p>
            <a:pPr lvl="0"/>
            <a:endParaRPr lang="en-US" sz="23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Prosedur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#2:</a:t>
            </a:r>
          </a:p>
          <a:p>
            <a:pPr lvl="0"/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Untuk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tiap-tiap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departemen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produksi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dibentuk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satu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rekening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Barang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Proses.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Rekening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tersebut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dapat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dipecah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lagi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sesuai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unsur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harga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pokok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produksi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suatu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.</a:t>
            </a:r>
            <a:endParaRPr kumimoji="0" lang="en-US" sz="2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5665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11200" y="81945"/>
            <a:ext cx="10861040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lvl="0"/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Prosedur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#3:</a:t>
            </a:r>
          </a:p>
          <a:p>
            <a:pPr lvl="0"/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Rekening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Barang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Proses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masing-masing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departemen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produksi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didebit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produksi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sesungguhnya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selama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periode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tertentu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.</a:t>
            </a:r>
          </a:p>
          <a:p>
            <a:pPr lvl="0"/>
            <a:endParaRPr lang="en-US" sz="23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Dan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dikredit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harga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pokok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taksiran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jadi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serta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harga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pokok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taksiran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proses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akhir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periode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(unit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ekuivalensi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taksiran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per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satuan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).</a:t>
            </a:r>
          </a:p>
          <a:p>
            <a:pPr lvl="0"/>
            <a:endParaRPr lang="en-US" sz="23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Prosedur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#4:</a:t>
            </a:r>
          </a:p>
          <a:p>
            <a:pPr lvl="0"/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Saldo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rekening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Barang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Proses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tiap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departemen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produksi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adalah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selisih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sesungguhnya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taksiran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.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Jumlah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selisih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ini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ditransfer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ke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rekening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Selisih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.</a:t>
            </a:r>
          </a:p>
          <a:p>
            <a:pPr lvl="0"/>
            <a:endParaRPr lang="en-US" sz="23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Perlakuan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Selisih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Sistem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Taksiran</a:t>
            </a:r>
            <a:endParaRPr lang="en-US" sz="2300" dirty="0" smtClean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endParaRPr kumimoji="0" lang="en-US" sz="2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941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11200" y="81945"/>
            <a:ext cx="1086104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A: Perlakuan Akuntansi Sistem Biaya Taksiran</a:t>
            </a:r>
            <a:endParaRPr kumimoji="0" lang="en-US" sz="23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lvl="0"/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Selisih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antara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sesungguhnya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dengan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taksiran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suatu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periode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akuntansi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dapat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diperlakukan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sebagai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berikut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:</a:t>
            </a:r>
          </a:p>
          <a:p>
            <a:pPr lvl="0"/>
            <a:endParaRPr lang="en-US" sz="23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Perlakuan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Akuntansi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#1:</a:t>
            </a:r>
          </a:p>
          <a:p>
            <a:pPr lvl="0"/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Ditutup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ke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rekening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Harga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Pokok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Penjualan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(HPP)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atau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rekening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Laba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Rugi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.</a:t>
            </a:r>
          </a:p>
          <a:p>
            <a:pPr lvl="0"/>
            <a:endParaRPr lang="en-US" sz="23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Perlakuan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Akuntansi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#2:</a:t>
            </a:r>
          </a:p>
          <a:p>
            <a:pPr lvl="0"/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Dibagikan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secara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adil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pada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selesai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periode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yang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bersangkutan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,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yaitu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dibagikan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ke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rekening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Jadi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Harga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Pokok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Penjualan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(HPP).</a:t>
            </a:r>
          </a:p>
          <a:p>
            <a:pPr lvl="0"/>
            <a:endParaRPr lang="en-US" sz="23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Perlakuan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Akuntansi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#3:</a:t>
            </a:r>
          </a:p>
          <a:p>
            <a:pPr lvl="0"/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Dibagikan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secara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adil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ke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rekening-rekening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sebagai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berikut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:</a:t>
            </a:r>
          </a:p>
          <a:p>
            <a:pPr lvl="0"/>
            <a:endParaRPr lang="en-US" sz="23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Persediaan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Barang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Proses</a:t>
            </a:r>
          </a:p>
          <a:p>
            <a:pPr lvl="0"/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Persediaan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Jadi</a:t>
            </a:r>
            <a:endParaRPr lang="en-US" sz="23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Harga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Pokok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Penjualan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(HPP)</a:t>
            </a:r>
            <a:endParaRPr kumimoji="0" lang="en-US" sz="2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37691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11200" y="81945"/>
            <a:ext cx="10861040" cy="68172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Perlakuan Akuntansi #3</a:t>
            </a:r>
            <a:r>
              <a:rPr lang="fi-FI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:</a:t>
            </a:r>
          </a:p>
          <a:p>
            <a:pPr lvl="0"/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Membiarkan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selisih-selisih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tersebut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tetap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rekening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Selisih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,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sehingga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rekening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sekarang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ini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berfungsi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sebagai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deferred account.</a:t>
            </a:r>
          </a:p>
          <a:p>
            <a:pPr lvl="0"/>
            <a:endParaRPr lang="en-US" sz="23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Hal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ini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dilakukan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karena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ada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kemungkinan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selisih-selisih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yang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terjadi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di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antara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periode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akuntansi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akan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saling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menutup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(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mengkompensasi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).</a:t>
            </a:r>
          </a:p>
          <a:p>
            <a:pPr lvl="0"/>
            <a:endParaRPr lang="en-US" sz="23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B: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Contoh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Perlakuan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Selisih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Sistem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Biaya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Taksiran</a:t>
            </a:r>
            <a:endParaRPr lang="en-US" sz="23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Dasar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Pembagian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Selisih</a:t>
            </a:r>
            <a:endParaRPr lang="en-US" sz="23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Untuk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menggambarkan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perlakuan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terhadap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selisih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yang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terjadi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,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berikut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ini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diberikan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contoh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pembagian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selisih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ke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rekening-rekening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Barang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Proses,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Persediaan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Jadi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,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Harga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Pokok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Penjualan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(HPP).</a:t>
            </a:r>
          </a:p>
          <a:p>
            <a:pPr lvl="0"/>
            <a:r>
              <a:rPr lang="en-US" sz="23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Dasar</a:t>
            </a:r>
            <a:r>
              <a:rPr lang="en-US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pembagian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selisih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dapat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berupa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:</a:t>
            </a:r>
          </a:p>
          <a:p>
            <a:pPr lvl="0"/>
            <a:endParaRPr lang="en-US" sz="23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Perbandingan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kuantitas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persediaan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proses,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persediaan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jadi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,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yang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terjual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.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Kuantitas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ini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dinyatakan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unit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ekuivalensi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.</a:t>
            </a:r>
          </a:p>
          <a:p>
            <a:pPr lvl="0"/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Perbandingan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harga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pokok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persediaan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dalam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proses,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harga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pokok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persediaan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jadi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dan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harga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pokok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produk</a:t>
            </a:r>
            <a:r>
              <a:rPr lang="en-US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yang </a:t>
            </a:r>
            <a:r>
              <a:rPr lang="en-US" sz="2300" dirty="0" err="1">
                <a:solidFill>
                  <a:prstClr val="black"/>
                </a:solidFill>
                <a:latin typeface="Arial Narrow" panose="020B0606020202030204" pitchFamily="34" charset="0"/>
              </a:rPr>
              <a:t>terjual</a:t>
            </a:r>
            <a:endParaRPr kumimoji="0" lang="en-US" sz="2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88228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11200" y="81945"/>
            <a:ext cx="10861040" cy="398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Berikut ini diberikan contoh perlakuan terhadap selisih dengan memakai dua jenis dasar pembagian tersebut:</a:t>
            </a:r>
          </a:p>
          <a:p>
            <a:pPr lvl="0"/>
            <a:endParaRPr lang="fi-FI" sz="23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A: Jenis dasar pembagian #1</a:t>
            </a: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Pembagian atas dasar kuantitas persediaan produk dalam proses, persediaan produk jadi dan kuantitas produk yang terjual dengan menggunakan contoh data yang diambil dari PT </a:t>
            </a:r>
            <a:r>
              <a:rPr lang="fi-FI" sz="23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Diora </a:t>
            </a:r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di atas.</a:t>
            </a:r>
          </a:p>
          <a:p>
            <a:pPr lvl="0"/>
            <a:endParaRPr lang="fi-FI" sz="23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Dari contoh tersebut saldo debit rekening Selisih berjumlah sebagai berikut:</a:t>
            </a: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= Rp 35.500 – Rp 15.000</a:t>
            </a:r>
          </a:p>
          <a:p>
            <a:pPr lvl="0"/>
            <a:r>
              <a:rPr lang="fi-FI" sz="2300" dirty="0">
                <a:solidFill>
                  <a:prstClr val="black"/>
                </a:solidFill>
                <a:latin typeface="Arial Narrow" panose="020B0606020202030204" pitchFamily="34" charset="0"/>
              </a:rPr>
              <a:t>= Rp 20.000</a:t>
            </a:r>
            <a:endParaRPr kumimoji="0" lang="en-US" sz="2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7771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88720" y="3211225"/>
            <a:ext cx="10861040" cy="1554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7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adway" panose="04040905080B02020502" pitchFamily="82" charset="0"/>
              </a:rPr>
              <a:t>TERIMA</a:t>
            </a:r>
            <a:r>
              <a:rPr kumimoji="0" lang="fi-FI" sz="7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adway" panose="04040905080B02020502" pitchFamily="82" charset="0"/>
              </a:rPr>
              <a:t> KASIH</a:t>
            </a:r>
            <a:endParaRPr kumimoji="0" 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oadway" panose="04040905080B020205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0339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25120" y="209630"/>
            <a:ext cx="1103376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 smtClean="0">
                <a:latin typeface="Arial Narrow" panose="020B0606020202030204" pitchFamily="34" charset="0"/>
              </a:rPr>
              <a:t>Tujuan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penggunaan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sistem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biaya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taksiran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adalah</a:t>
            </a:r>
            <a:r>
              <a:rPr lang="en-US" sz="2400" dirty="0" smtClean="0">
                <a:latin typeface="Arial Narrow" panose="020B0606020202030204" pitchFamily="34" charset="0"/>
              </a:rPr>
              <a:t>:</a:t>
            </a:r>
          </a:p>
          <a:p>
            <a:endParaRPr lang="en-US" sz="2400" dirty="0" smtClean="0">
              <a:latin typeface="Arial Narrow" panose="020B0606020202030204" pitchFamily="34" charset="0"/>
            </a:endParaRPr>
          </a:p>
          <a:p>
            <a:r>
              <a:rPr lang="en-US" sz="2400" dirty="0" smtClean="0">
                <a:latin typeface="Arial Narrow" panose="020B0606020202030204" pitchFamily="34" charset="0"/>
              </a:rPr>
              <a:t>a. </a:t>
            </a:r>
            <a:r>
              <a:rPr lang="en-US" sz="2400" dirty="0" err="1" smtClean="0">
                <a:latin typeface="Arial Narrow" panose="020B0606020202030204" pitchFamily="34" charset="0"/>
              </a:rPr>
              <a:t>Jembatan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menuju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sistem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biaya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standar</a:t>
            </a:r>
            <a:endParaRPr lang="en-US" sz="2400" dirty="0" smtClean="0">
              <a:latin typeface="Arial Narrow" panose="020B0606020202030204" pitchFamily="34" charset="0"/>
            </a:endParaRPr>
          </a:p>
          <a:p>
            <a:r>
              <a:rPr lang="en-US" sz="2400" dirty="0" smtClean="0">
                <a:latin typeface="Arial Narrow" panose="020B0606020202030204" pitchFamily="34" charset="0"/>
              </a:rPr>
              <a:t>b. </a:t>
            </a:r>
            <a:r>
              <a:rPr lang="en-US" sz="2400" dirty="0" err="1" smtClean="0">
                <a:latin typeface="Arial Narrow" panose="020B0606020202030204" pitchFamily="34" charset="0"/>
              </a:rPr>
              <a:t>Menghindari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biaya</a:t>
            </a:r>
            <a:r>
              <a:rPr lang="en-US" sz="2400" dirty="0" smtClean="0">
                <a:latin typeface="Arial Narrow" panose="020B0606020202030204" pitchFamily="34" charset="0"/>
              </a:rPr>
              <a:t> yang </a:t>
            </a:r>
            <a:r>
              <a:rPr lang="en-US" sz="2400" dirty="0" err="1" smtClean="0">
                <a:latin typeface="Arial Narrow" panose="020B0606020202030204" pitchFamily="34" charset="0"/>
              </a:rPr>
              <a:t>relatif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besar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dalam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pemakaian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sistem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biaya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standar</a:t>
            </a:r>
            <a:endParaRPr lang="en-US" sz="2400" dirty="0" smtClean="0">
              <a:latin typeface="Arial Narrow" panose="020B0606020202030204" pitchFamily="34" charset="0"/>
            </a:endParaRPr>
          </a:p>
          <a:p>
            <a:r>
              <a:rPr lang="en-US" sz="2400" dirty="0" smtClean="0">
                <a:latin typeface="Arial Narrow" panose="020B0606020202030204" pitchFamily="34" charset="0"/>
              </a:rPr>
              <a:t>c. </a:t>
            </a:r>
            <a:r>
              <a:rPr lang="en-US" sz="2400" dirty="0" err="1" smtClean="0">
                <a:latin typeface="Arial Narrow" panose="020B0606020202030204" pitchFamily="34" charset="0"/>
              </a:rPr>
              <a:t>Pengendalian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biaya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dan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analisis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kegiatan</a:t>
            </a:r>
            <a:endParaRPr lang="en-US" sz="2400" dirty="0" smtClean="0">
              <a:latin typeface="Arial Narrow" panose="020B0606020202030204" pitchFamily="34" charset="0"/>
            </a:endParaRPr>
          </a:p>
          <a:p>
            <a:r>
              <a:rPr lang="en-US" sz="2400" dirty="0" smtClean="0">
                <a:latin typeface="Arial Narrow" panose="020B0606020202030204" pitchFamily="34" charset="0"/>
              </a:rPr>
              <a:t>d. </a:t>
            </a:r>
            <a:r>
              <a:rPr lang="en-US" sz="2400" dirty="0" err="1" smtClean="0">
                <a:latin typeface="Arial Narrow" panose="020B0606020202030204" pitchFamily="34" charset="0"/>
              </a:rPr>
              <a:t>Mengurangi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biaya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akuntansi</a:t>
            </a:r>
            <a:r>
              <a:rPr lang="en-US" sz="2400" dirty="0" smtClean="0">
                <a:latin typeface="Arial Narrow" panose="020B0606020202030204" pitchFamily="34" charset="0"/>
              </a:rPr>
              <a:t>.</a:t>
            </a:r>
          </a:p>
          <a:p>
            <a:endParaRPr lang="en-US" sz="2400" dirty="0" smtClean="0">
              <a:latin typeface="Arial Narrow" panose="020B0606020202030204" pitchFamily="34" charset="0"/>
            </a:endParaRPr>
          </a:p>
          <a:p>
            <a:r>
              <a:rPr lang="en-US" sz="2400" dirty="0" smtClean="0">
                <a:latin typeface="Arial Narrow" panose="020B0606020202030204" pitchFamily="34" charset="0"/>
              </a:rPr>
              <a:t>A: </a:t>
            </a:r>
            <a:r>
              <a:rPr lang="en-US" sz="2400" dirty="0" err="1" smtClean="0">
                <a:latin typeface="Arial Narrow" panose="020B0606020202030204" pitchFamily="34" charset="0"/>
              </a:rPr>
              <a:t>Sebagai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Jembatan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Menuju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Sistem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Biaya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Standar</a:t>
            </a:r>
            <a:endParaRPr lang="en-US" sz="2400" dirty="0" smtClean="0">
              <a:latin typeface="Arial Narrow" panose="020B0606020202030204" pitchFamily="34" charset="0"/>
            </a:endParaRPr>
          </a:p>
          <a:p>
            <a:r>
              <a:rPr lang="en-US" sz="2400" dirty="0" err="1" smtClean="0">
                <a:latin typeface="Arial Narrow" panose="020B0606020202030204" pitchFamily="34" charset="0"/>
              </a:rPr>
              <a:t>Akuntansi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biaya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mempunyai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tiga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tujuan</a:t>
            </a:r>
            <a:r>
              <a:rPr lang="en-US" sz="2400" dirty="0" smtClean="0">
                <a:latin typeface="Arial Narrow" panose="020B0606020202030204" pitchFamily="34" charset="0"/>
              </a:rPr>
              <a:t>, </a:t>
            </a:r>
            <a:r>
              <a:rPr lang="en-US" sz="2400" dirty="0" err="1" smtClean="0">
                <a:latin typeface="Arial Narrow" panose="020B0606020202030204" pitchFamily="34" charset="0"/>
              </a:rPr>
              <a:t>yaitu</a:t>
            </a:r>
            <a:r>
              <a:rPr lang="en-US" sz="2400" dirty="0" smtClean="0">
                <a:latin typeface="Arial Narrow" panose="020B0606020202030204" pitchFamily="34" charset="0"/>
              </a:rPr>
              <a:t>:</a:t>
            </a:r>
          </a:p>
          <a:p>
            <a:endParaRPr lang="en-US" sz="2400" dirty="0" smtClean="0">
              <a:latin typeface="Arial Narrow" panose="020B0606020202030204" pitchFamily="34" charset="0"/>
            </a:endParaRPr>
          </a:p>
          <a:p>
            <a:r>
              <a:rPr lang="en-US" sz="2400" dirty="0" err="1" smtClean="0">
                <a:latin typeface="Arial Narrow" panose="020B0606020202030204" pitchFamily="34" charset="0"/>
              </a:rPr>
              <a:t>Menentukan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harga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pokok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produk</a:t>
            </a:r>
            <a:r>
              <a:rPr lang="en-US" sz="2400" dirty="0" smtClean="0">
                <a:latin typeface="Arial Narrow" panose="020B0606020202030204" pitchFamily="34" charset="0"/>
              </a:rPr>
              <a:t>,</a:t>
            </a:r>
          </a:p>
          <a:p>
            <a:r>
              <a:rPr lang="en-US" sz="2400" dirty="0" err="1" smtClean="0">
                <a:latin typeface="Arial Narrow" panose="020B0606020202030204" pitchFamily="34" charset="0"/>
              </a:rPr>
              <a:t>Pengendalian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biaya</a:t>
            </a:r>
            <a:r>
              <a:rPr lang="en-US" sz="2400" dirty="0" smtClean="0">
                <a:latin typeface="Arial Narrow" panose="020B0606020202030204" pitchFamily="34" charset="0"/>
              </a:rPr>
              <a:t>, </a:t>
            </a:r>
            <a:r>
              <a:rPr lang="en-US" sz="2400" dirty="0" err="1" smtClean="0">
                <a:latin typeface="Arial Narrow" panose="020B0606020202030204" pitchFamily="34" charset="0"/>
              </a:rPr>
              <a:t>dan</a:t>
            </a:r>
            <a:endParaRPr lang="en-US" sz="2400" dirty="0" smtClean="0">
              <a:latin typeface="Arial Narrow" panose="020B0606020202030204" pitchFamily="34" charset="0"/>
            </a:endParaRPr>
          </a:p>
          <a:p>
            <a:r>
              <a:rPr lang="en-US" sz="2400" dirty="0" err="1" smtClean="0">
                <a:latin typeface="Arial Narrow" panose="020B0606020202030204" pitchFamily="34" charset="0"/>
              </a:rPr>
              <a:t>Melakukan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analisis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biaya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untuk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pengambilan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keputusan</a:t>
            </a:r>
            <a:r>
              <a:rPr lang="en-US" sz="2400" dirty="0" smtClean="0">
                <a:latin typeface="Arial Narrow" panose="020B0606020202030204" pitchFamily="34" charset="0"/>
              </a:rPr>
              <a:t>.</a:t>
            </a:r>
          </a:p>
          <a:p>
            <a:r>
              <a:rPr lang="en-US" sz="2400" dirty="0" err="1" smtClean="0">
                <a:latin typeface="Arial Narrow" panose="020B0606020202030204" pitchFamily="34" charset="0"/>
              </a:rPr>
              <a:t>Jika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manajemen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perusahaan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menghendaki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sistem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pengendalian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biaya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dalam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perusahaannya</a:t>
            </a:r>
            <a:r>
              <a:rPr lang="en-US" sz="2400" dirty="0" smtClean="0">
                <a:latin typeface="Arial Narrow" panose="020B0606020202030204" pitchFamily="34" charset="0"/>
              </a:rPr>
              <a:t>, </a:t>
            </a:r>
            <a:r>
              <a:rPr lang="en-US" sz="2400" dirty="0" err="1" smtClean="0">
                <a:latin typeface="Arial Narrow" panose="020B0606020202030204" pitchFamily="34" charset="0"/>
              </a:rPr>
              <a:t>maka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ia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tidak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dapat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hanya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mengumpulkan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dan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menggolongkan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biaya-biaya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historis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 smtClean="0">
                <a:latin typeface="Arial Narrow" panose="020B0606020202030204" pitchFamily="34" charset="0"/>
              </a:rPr>
              <a:t>saja</a:t>
            </a:r>
            <a:r>
              <a:rPr lang="en-US" sz="2400" dirty="0" smtClean="0">
                <a:latin typeface="Arial Narrow" panose="020B0606020202030204" pitchFamily="34" charset="0"/>
              </a:rPr>
              <a:t>.</a:t>
            </a:r>
          </a:p>
          <a:p>
            <a:endParaRPr lang="en-US" sz="24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2885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11200" y="392510"/>
            <a:ext cx="110337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Manajemen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harus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menentukan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suatu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norma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untuk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mengukur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pelaksanaan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tindakannya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.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Tanpa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norma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pengukur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yang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ditentukan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lebih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dahulu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,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ia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tidak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akan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dapat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menafsirkan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biaya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sesungguhnya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yang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dikumpulkan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Apakah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terjadi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penghematan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atau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pemborosan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dalam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pelaksanaan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produksinya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Seringkali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sistem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biaya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taksiran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digunakan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sebelum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biaya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standar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dapat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ditentukan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24840" y="2700834"/>
            <a:ext cx="1065784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Penggunaan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sistem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taksiran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sebagai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jembatan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menuju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sistem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 </a:t>
            </a:r>
            <a:r>
              <a:rPr lang="en-US" sz="2400" b="1" dirty="0" err="1">
                <a:solidFill>
                  <a:srgbClr val="1E73BE"/>
                </a:solidFill>
                <a:latin typeface="Arial Narrow" panose="020B0606020202030204" pitchFamily="34" charset="0"/>
                <a:hlinkClick r:id="rId2"/>
              </a:rPr>
              <a:t>biaya</a:t>
            </a:r>
            <a:r>
              <a:rPr lang="en-US" sz="2400" b="1" dirty="0">
                <a:solidFill>
                  <a:srgbClr val="1E73BE"/>
                </a:solidFill>
                <a:latin typeface="Arial Narrow" panose="020B0606020202030204" pitchFamily="34" charset="0"/>
                <a:hlinkClick r:id="rId2"/>
              </a:rPr>
              <a:t> </a:t>
            </a:r>
            <a:r>
              <a:rPr lang="en-US" sz="2400" b="1" dirty="0" err="1">
                <a:solidFill>
                  <a:srgbClr val="1E73BE"/>
                </a:solidFill>
                <a:latin typeface="Arial Narrow" panose="020B0606020202030204" pitchFamily="34" charset="0"/>
                <a:hlinkClick r:id="rId2"/>
              </a:rPr>
              <a:t>standar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 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mempunyai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keuntungan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sebagai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berikut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:</a:t>
            </a:r>
          </a:p>
          <a:p>
            <a:pPr>
              <a:buFont typeface="+mj-lt"/>
              <a:buAutoNum type="arabicPeriod"/>
            </a:pP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Melatih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karyawan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dalam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menggunakan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sistem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standar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karena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adanya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beberapa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kesamaan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di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antara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dua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sistem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tersebut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Menyesuaikan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karyawan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secara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bertahap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terhadap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sistem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baru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, agar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terpelihara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hubungan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baik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dengan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karyawan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.</a:t>
            </a:r>
          </a:p>
          <a:p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Kadang-kadang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penggunaan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sistem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taksiran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sistem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standar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dengan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sendirinya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akan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saling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mendukung</a:t>
            </a:r>
            <a:r>
              <a:rPr lang="en-US" sz="2400" dirty="0" smtClean="0">
                <a:solidFill>
                  <a:srgbClr val="212121"/>
                </a:solidFill>
                <a:latin typeface="Arial Narrow" panose="020B0606020202030204" pitchFamily="34" charset="0"/>
              </a:rPr>
              <a:t>.</a:t>
            </a:r>
            <a:endParaRPr lang="en-US" sz="2400" dirty="0">
              <a:solidFill>
                <a:srgbClr val="21212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7585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201474"/>
            <a:ext cx="1065784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7576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B:Menghindari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7576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Jumlah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57576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7576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Biaya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57576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7576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Besar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575760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Tujuan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kedua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penggunaan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biaya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taksiran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adalah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untuk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menghindari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biaya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yang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relatif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besar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dalam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pemakaian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sistem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biaya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standar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212121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Pada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perusahaan-perusahaan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tertentu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,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pemakaian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sistem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biaya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taksiran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lebih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ekonomis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bila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dibandingkan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dengan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sistem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biaya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standar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. 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Sedangkan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pada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perusahaan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kecil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,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penentuan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biaya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standaradalah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beban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berat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dan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pada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umumnya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manajemen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belum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membutuhkan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sistem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pengendalian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biaya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yang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sangat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seksama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2879130"/>
            <a:ext cx="1064768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Dalam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perusahaan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seringkali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mengalami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perubahan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produk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atau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produksi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,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waktu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diperlukan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untuk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penentuan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standar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sangat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besar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,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sehingga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pemakaian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sistem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standar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tidak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ekonomis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.</a:t>
            </a:r>
          </a:p>
          <a:p>
            <a:r>
              <a:rPr lang="en-US" sz="2400" b="1" dirty="0">
                <a:solidFill>
                  <a:srgbClr val="575760"/>
                </a:solidFill>
                <a:latin typeface="Arial Narrow" panose="020B0606020202030204" pitchFamily="34" charset="0"/>
              </a:rPr>
              <a:t>C: </a:t>
            </a:r>
            <a:r>
              <a:rPr lang="en-US" sz="2400" b="1" dirty="0" err="1">
                <a:solidFill>
                  <a:srgbClr val="575760"/>
                </a:solidFill>
                <a:latin typeface="Arial Narrow" panose="020B0606020202030204" pitchFamily="34" charset="0"/>
              </a:rPr>
              <a:t>Pengendalian</a:t>
            </a:r>
            <a:r>
              <a:rPr lang="en-US" sz="2400" b="1" dirty="0">
                <a:solidFill>
                  <a:srgbClr val="575760"/>
                </a:solidFill>
                <a:latin typeface="Arial Narrow" panose="020B0606020202030204" pitchFamily="34" charset="0"/>
              </a:rPr>
              <a:t> </a:t>
            </a:r>
            <a:r>
              <a:rPr lang="en-US" sz="2400" b="1" dirty="0" err="1">
                <a:solidFill>
                  <a:srgbClr val="575760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b="1" dirty="0">
                <a:solidFill>
                  <a:srgbClr val="575760"/>
                </a:solidFill>
                <a:latin typeface="Arial Narrow" panose="020B0606020202030204" pitchFamily="34" charset="0"/>
              </a:rPr>
              <a:t> </a:t>
            </a:r>
            <a:r>
              <a:rPr lang="en-US" sz="2400" b="1" dirty="0" err="1">
                <a:solidFill>
                  <a:srgbClr val="575760"/>
                </a:solidFill>
                <a:latin typeface="Arial Narrow" panose="020B0606020202030204" pitchFamily="34" charset="0"/>
              </a:rPr>
              <a:t>dan</a:t>
            </a:r>
            <a:r>
              <a:rPr lang="en-US" sz="2400" b="1" dirty="0">
                <a:solidFill>
                  <a:srgbClr val="575760"/>
                </a:solidFill>
                <a:latin typeface="Arial Narrow" panose="020B0606020202030204" pitchFamily="34" charset="0"/>
              </a:rPr>
              <a:t> </a:t>
            </a:r>
            <a:r>
              <a:rPr lang="en-US" sz="2400" b="1" dirty="0" err="1">
                <a:solidFill>
                  <a:srgbClr val="575760"/>
                </a:solidFill>
                <a:latin typeface="Arial Narrow" panose="020B0606020202030204" pitchFamily="34" charset="0"/>
              </a:rPr>
              <a:t>analisis</a:t>
            </a:r>
            <a:r>
              <a:rPr lang="en-US" sz="2400" b="1" dirty="0">
                <a:solidFill>
                  <a:srgbClr val="575760"/>
                </a:solidFill>
                <a:latin typeface="Arial Narrow" panose="020B0606020202030204" pitchFamily="34" charset="0"/>
              </a:rPr>
              <a:t> </a:t>
            </a:r>
            <a:r>
              <a:rPr lang="en-US" sz="2400" b="1" dirty="0" err="1">
                <a:solidFill>
                  <a:srgbClr val="575760"/>
                </a:solidFill>
                <a:latin typeface="Arial Narrow" panose="020B0606020202030204" pitchFamily="34" charset="0"/>
              </a:rPr>
              <a:t>kegiatan</a:t>
            </a:r>
            <a:endParaRPr lang="en-US" sz="2400" b="1" dirty="0">
              <a:solidFill>
                <a:srgbClr val="575760"/>
              </a:solidFill>
              <a:latin typeface="Arial Narrow" panose="020B0606020202030204" pitchFamily="34" charset="0"/>
            </a:endParaRPr>
          </a:p>
          <a:p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Banyak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perusahaan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menggunakan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sistem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taksiran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sebagai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alat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pengendalian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sebagai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dasar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untuk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menganalisis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aktivitas-aktivitasnya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.</a:t>
            </a:r>
          </a:p>
          <a:p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Meskipun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taksiran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bukan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merupakan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seharusnya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(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mengingat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cara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penentuannya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),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namun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perbandingan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antara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aktual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dengan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taksiran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dapat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memberikan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petunjuk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tentang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terjadinya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pemborosan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,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sehinga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dapat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dipakai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sebagai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dasar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perbaikan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aktivitas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.</a:t>
            </a:r>
            <a:endParaRPr lang="en-US" sz="2400" b="0" i="0" dirty="0">
              <a:solidFill>
                <a:srgbClr val="212121"/>
              </a:solidFill>
              <a:effectLst/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6630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21360" y="228382"/>
            <a:ext cx="1113536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575760"/>
                </a:solidFill>
                <a:latin typeface="Arial Narrow" panose="020B0606020202030204" pitchFamily="34" charset="0"/>
              </a:rPr>
              <a:t>D: </a:t>
            </a:r>
            <a:r>
              <a:rPr lang="en-US" sz="2400" b="1" dirty="0" err="1">
                <a:solidFill>
                  <a:srgbClr val="575760"/>
                </a:solidFill>
                <a:latin typeface="Arial Narrow" panose="020B0606020202030204" pitchFamily="34" charset="0"/>
              </a:rPr>
              <a:t>Mengurangi</a:t>
            </a:r>
            <a:r>
              <a:rPr lang="en-US" sz="2400" b="1" dirty="0">
                <a:solidFill>
                  <a:srgbClr val="575760"/>
                </a:solidFill>
                <a:latin typeface="Arial Narrow" panose="020B0606020202030204" pitchFamily="34" charset="0"/>
              </a:rPr>
              <a:t> </a:t>
            </a:r>
            <a:r>
              <a:rPr lang="en-US" sz="2400" b="1" dirty="0" err="1">
                <a:solidFill>
                  <a:srgbClr val="575760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b="1" dirty="0">
                <a:solidFill>
                  <a:srgbClr val="575760"/>
                </a:solidFill>
                <a:latin typeface="Arial Narrow" panose="020B0606020202030204" pitchFamily="34" charset="0"/>
              </a:rPr>
              <a:t> </a:t>
            </a:r>
            <a:r>
              <a:rPr lang="en-US" sz="2400" b="1" dirty="0" err="1">
                <a:solidFill>
                  <a:srgbClr val="575760"/>
                </a:solidFill>
                <a:latin typeface="Arial Narrow" panose="020B0606020202030204" pitchFamily="34" charset="0"/>
              </a:rPr>
              <a:t>akuntansi</a:t>
            </a:r>
            <a:r>
              <a:rPr lang="en-US" sz="2400" b="1" dirty="0">
                <a:solidFill>
                  <a:srgbClr val="575760"/>
                </a:solidFill>
                <a:latin typeface="Arial Narrow" panose="020B0606020202030204" pitchFamily="34" charset="0"/>
              </a:rPr>
              <a:t>.</a:t>
            </a:r>
          </a:p>
          <a:p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Penghematan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akuntansi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dengan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penggunaan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sistem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taksiran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sangat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terasa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jika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perusahaan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menghasilkan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banyak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macam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produk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,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atau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jika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produk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(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keluarga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produk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)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diolah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melalui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banyak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departemen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atau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pusat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(</a:t>
            </a:r>
            <a:r>
              <a:rPr lang="en-US" sz="2400" i="1" dirty="0">
                <a:solidFill>
                  <a:srgbClr val="212121"/>
                </a:solidFill>
                <a:latin typeface="Arial Narrow" panose="020B0606020202030204" pitchFamily="34" charset="0"/>
              </a:rPr>
              <a:t>cost center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).</a:t>
            </a:r>
          </a:p>
          <a:p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Biaya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akuntansi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dapat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dikurangi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sebagai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akibat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dari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tidak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diperlukannya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kartu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persediaan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bahan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baku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,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bahan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penolong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,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produk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dalam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proses,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produk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jadi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.</a:t>
            </a:r>
          </a:p>
          <a:p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Untuk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mencatat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mutasi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persediaan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dengan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menggunakan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metode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mutasi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persediaan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(</a:t>
            </a:r>
            <a:r>
              <a:rPr lang="en-US" sz="2400" i="1" dirty="0">
                <a:solidFill>
                  <a:srgbClr val="212121"/>
                </a:solidFill>
                <a:latin typeface="Arial Narrow" panose="020B0606020202030204" pitchFamily="34" charset="0"/>
              </a:rPr>
              <a:t>perpetual inventory method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). 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Tapi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,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jika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perusahaan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menghendaki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digunakannya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metode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mutasi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persediaan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,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maka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semua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kartu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persediaan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produk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dalam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proses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produk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jadi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hanya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digunakan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untuk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mencatat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kuantitas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fisik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solidFill>
                  <a:srgbClr val="212121"/>
                </a:solidFill>
                <a:latin typeface="Arial Narrow" panose="020B0606020202030204" pitchFamily="34" charset="0"/>
              </a:rPr>
              <a:t>saja</a:t>
            </a:r>
            <a:r>
              <a:rPr lang="en-US" sz="2400" dirty="0">
                <a:solidFill>
                  <a:srgbClr val="212121"/>
                </a:solidFill>
                <a:latin typeface="Arial Narrow" panose="020B0606020202030204" pitchFamily="34" charset="0"/>
              </a:rPr>
              <a:t>.</a:t>
            </a:r>
            <a:endParaRPr lang="en-US" sz="2400" b="0" i="0" dirty="0">
              <a:solidFill>
                <a:srgbClr val="212121"/>
              </a:solidFill>
              <a:effectLst/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980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04240" y="326241"/>
            <a:ext cx="1065784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Arial Narrow" panose="020B0606020202030204" pitchFamily="34" charset="0"/>
              </a:rPr>
              <a:t>A: </a:t>
            </a:r>
            <a:r>
              <a:rPr lang="en-US" sz="2400" dirty="0" err="1">
                <a:latin typeface="Arial Narrow" panose="020B0606020202030204" pitchFamily="34" charset="0"/>
              </a:rPr>
              <a:t>Komponen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Biaya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Taksiran</a:t>
            </a:r>
            <a:endParaRPr lang="en-US" sz="2400" dirty="0">
              <a:latin typeface="Arial Narrow" panose="020B0606020202030204" pitchFamily="34" charset="0"/>
            </a:endParaRPr>
          </a:p>
          <a:p>
            <a:r>
              <a:rPr lang="en-US" sz="2400" dirty="0" err="1">
                <a:latin typeface="Arial Narrow" panose="020B0606020202030204" pitchFamily="34" charset="0"/>
              </a:rPr>
              <a:t>Penggolongan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biaya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taksiran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biasanya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dipecah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menjadi</a:t>
            </a:r>
            <a:r>
              <a:rPr lang="en-US" sz="2400" dirty="0">
                <a:latin typeface="Arial Narrow" panose="020B0606020202030204" pitchFamily="34" charset="0"/>
              </a:rPr>
              <a:t> 3 </a:t>
            </a:r>
            <a:r>
              <a:rPr lang="en-US" sz="2400" dirty="0" err="1">
                <a:latin typeface="Arial Narrow" panose="020B0606020202030204" pitchFamily="34" charset="0"/>
              </a:rPr>
              <a:t>unsur</a:t>
            </a:r>
            <a:r>
              <a:rPr lang="en-US" sz="2400" dirty="0">
                <a:latin typeface="Arial Narrow" panose="020B0606020202030204" pitchFamily="34" charset="0"/>
              </a:rPr>
              <a:t>, </a:t>
            </a:r>
            <a:r>
              <a:rPr lang="en-US" sz="2400" dirty="0" err="1">
                <a:latin typeface="Arial Narrow" panose="020B0606020202030204" pitchFamily="34" charset="0"/>
              </a:rPr>
              <a:t>yaitu</a:t>
            </a:r>
            <a:r>
              <a:rPr lang="en-US" sz="2400" dirty="0">
                <a:latin typeface="Arial Narrow" panose="020B0606020202030204" pitchFamily="34" charset="0"/>
              </a:rPr>
              <a:t>:</a:t>
            </a:r>
          </a:p>
          <a:p>
            <a:endParaRPr lang="en-US" sz="2400" dirty="0">
              <a:latin typeface="Arial Narrow" panose="020B0606020202030204" pitchFamily="34" charset="0"/>
            </a:endParaRPr>
          </a:p>
          <a:p>
            <a:r>
              <a:rPr lang="en-US" sz="2400" dirty="0" smtClean="0">
                <a:latin typeface="Arial Narrow" panose="020B0606020202030204" pitchFamily="34" charset="0"/>
              </a:rPr>
              <a:t>1. </a:t>
            </a:r>
            <a:r>
              <a:rPr lang="en-US" sz="2400" dirty="0" err="1" smtClean="0">
                <a:latin typeface="Arial Narrow" panose="020B0606020202030204" pitchFamily="34" charset="0"/>
              </a:rPr>
              <a:t>Biaya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bahan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baku</a:t>
            </a:r>
            <a:endParaRPr lang="en-US" sz="2400" dirty="0">
              <a:latin typeface="Arial Narrow" panose="020B0606020202030204" pitchFamily="34" charset="0"/>
            </a:endParaRPr>
          </a:p>
          <a:p>
            <a:r>
              <a:rPr lang="en-US" sz="2400" dirty="0" smtClean="0">
                <a:latin typeface="Arial Narrow" panose="020B0606020202030204" pitchFamily="34" charset="0"/>
              </a:rPr>
              <a:t>2. Beban </a:t>
            </a:r>
            <a:r>
              <a:rPr lang="en-US" sz="2400" dirty="0" err="1">
                <a:latin typeface="Arial Narrow" panose="020B0606020202030204" pitchFamily="34" charset="0"/>
              </a:rPr>
              <a:t>tenaga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kerja</a:t>
            </a:r>
            <a:endParaRPr lang="en-US" sz="2400" dirty="0">
              <a:latin typeface="Arial Narrow" panose="020B0606020202030204" pitchFamily="34" charset="0"/>
            </a:endParaRPr>
          </a:p>
          <a:p>
            <a:r>
              <a:rPr lang="en-US" sz="2400" dirty="0" smtClean="0">
                <a:latin typeface="Arial Narrow" panose="020B0606020202030204" pitchFamily="34" charset="0"/>
              </a:rPr>
              <a:t>3. </a:t>
            </a:r>
            <a:r>
              <a:rPr lang="en-US" sz="2400" dirty="0" err="1" smtClean="0">
                <a:latin typeface="Arial Narrow" panose="020B0606020202030204" pitchFamily="34" charset="0"/>
              </a:rPr>
              <a:t>Biaya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>
                <a:latin typeface="Arial Narrow" panose="020B0606020202030204" pitchFamily="34" charset="0"/>
              </a:rPr>
              <a:t>overhead </a:t>
            </a:r>
            <a:r>
              <a:rPr lang="en-US" sz="2400" dirty="0" err="1">
                <a:latin typeface="Arial Narrow" panose="020B0606020202030204" pitchFamily="34" charset="0"/>
              </a:rPr>
              <a:t>pabrik</a:t>
            </a:r>
            <a:endParaRPr lang="en-US" sz="2400" dirty="0">
              <a:latin typeface="Arial Narrow" panose="020B0606020202030204" pitchFamily="34" charset="0"/>
            </a:endParaRPr>
          </a:p>
          <a:p>
            <a:r>
              <a:rPr lang="en-US" sz="2400" dirty="0" err="1">
                <a:latin typeface="Arial Narrow" panose="020B0606020202030204" pitchFamily="34" charset="0"/>
              </a:rPr>
              <a:t>Untuk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mengidentifikasi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biaya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taksiran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dapat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ditentukan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atas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dasar</a:t>
            </a:r>
            <a:r>
              <a:rPr lang="en-US" sz="2400" dirty="0">
                <a:latin typeface="Arial Narrow" panose="020B0606020202030204" pitchFamily="34" charset="0"/>
              </a:rPr>
              <a:t> data masa </a:t>
            </a:r>
            <a:r>
              <a:rPr lang="en-US" sz="2400" dirty="0" err="1">
                <a:latin typeface="Arial Narrow" panose="020B0606020202030204" pitchFamily="34" charset="0"/>
              </a:rPr>
              <a:t>lalu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dari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perhitungan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rumus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kimia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atau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matematika</a:t>
            </a:r>
            <a:r>
              <a:rPr lang="en-US" sz="2400" dirty="0">
                <a:latin typeface="Arial Narrow" panose="020B0606020202030204" pitchFamily="34" charset="0"/>
              </a:rPr>
              <a:t>, </a:t>
            </a:r>
            <a:r>
              <a:rPr lang="en-US" sz="2400" dirty="0" err="1">
                <a:latin typeface="Arial Narrow" panose="020B0606020202030204" pitchFamily="34" charset="0"/>
              </a:rPr>
              <a:t>atau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secara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sederhana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dengan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taksiran</a:t>
            </a:r>
            <a:endParaRPr lang="en-US" sz="2400" dirty="0">
              <a:latin typeface="Arial Narrow" panose="020B0606020202030204" pitchFamily="34" charset="0"/>
            </a:endParaRPr>
          </a:p>
          <a:p>
            <a:r>
              <a:rPr lang="en-US" sz="2400" dirty="0" err="1" smtClean="0">
                <a:latin typeface="Arial Narrow" panose="020B0606020202030204" pitchFamily="34" charset="0"/>
              </a:rPr>
              <a:t>Biaya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taksiran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ditentukan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untuk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setiap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jenis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produk</a:t>
            </a:r>
            <a:r>
              <a:rPr lang="en-US" sz="2400" dirty="0"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latin typeface="Arial Narrow" panose="020B0606020202030204" pitchFamily="34" charset="0"/>
              </a:rPr>
              <a:t>diproduksi</a:t>
            </a:r>
            <a:r>
              <a:rPr lang="en-US" sz="2400" dirty="0">
                <a:latin typeface="Arial Narrow" panose="020B0606020202030204" pitchFamily="34" charset="0"/>
              </a:rPr>
              <a:t>, </a:t>
            </a:r>
            <a:r>
              <a:rPr lang="en-US" sz="2400" dirty="0" err="1">
                <a:latin typeface="Arial Narrow" panose="020B0606020202030204" pitchFamily="34" charset="0"/>
              </a:rPr>
              <a:t>pada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awal</a:t>
            </a:r>
            <a:r>
              <a:rPr lang="en-US" sz="2400" dirty="0">
                <a:latin typeface="Arial Narrow" panose="020B0606020202030204" pitchFamily="34" charset="0"/>
              </a:rPr>
              <a:t> masa </a:t>
            </a:r>
            <a:r>
              <a:rPr lang="en-US" sz="2400" dirty="0" err="1">
                <a:latin typeface="Arial Narrow" panose="020B0606020202030204" pitchFamily="34" charset="0"/>
              </a:rPr>
              <a:t>produksi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atau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pada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awal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tahun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anggaran</a:t>
            </a:r>
            <a:r>
              <a:rPr lang="en-US" sz="2400" dirty="0">
                <a:latin typeface="Arial Narrow" panose="020B0606020202030204" pitchFamily="34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904240" y="4180344"/>
            <a:ext cx="1086104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Arial Narrow" panose="020B0606020202030204" pitchFamily="34" charset="0"/>
              </a:rPr>
              <a:t>B: </a:t>
            </a:r>
            <a:r>
              <a:rPr lang="en-US" sz="2400" dirty="0" err="1">
                <a:latin typeface="Arial Narrow" panose="020B0606020202030204" pitchFamily="34" charset="0"/>
              </a:rPr>
              <a:t>Taksiran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Biaya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Bahan</a:t>
            </a:r>
            <a:r>
              <a:rPr lang="en-US" sz="2400" dirty="0">
                <a:latin typeface="Arial Narrow" panose="020B0606020202030204" pitchFamily="34" charset="0"/>
              </a:rPr>
              <a:t> Baku</a:t>
            </a:r>
          </a:p>
          <a:p>
            <a:r>
              <a:rPr lang="en-US" sz="2400" dirty="0" err="1">
                <a:latin typeface="Arial Narrow" panose="020B0606020202030204" pitchFamily="34" charset="0"/>
              </a:rPr>
              <a:t>Penentuan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taksiran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bahan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baku</a:t>
            </a:r>
            <a:r>
              <a:rPr lang="en-US" sz="2400" dirty="0"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latin typeface="Arial Narrow" panose="020B0606020202030204" pitchFamily="34" charset="0"/>
              </a:rPr>
              <a:t>dipakai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untuk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menghasilkan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sejumlah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produk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tertentu</a:t>
            </a:r>
            <a:r>
              <a:rPr lang="en-US" sz="2400" dirty="0">
                <a:latin typeface="Arial Narrow" panose="020B0606020202030204" pitchFamily="34" charset="0"/>
              </a:rPr>
              <a:t>, </a:t>
            </a:r>
            <a:r>
              <a:rPr lang="en-US" sz="2400" dirty="0" err="1">
                <a:latin typeface="Arial Narrow" panose="020B0606020202030204" pitchFamily="34" charset="0"/>
              </a:rPr>
              <a:t>perlu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dilakukan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penaksiran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kuantitas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tiap-tiap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bahan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baku</a:t>
            </a:r>
            <a:r>
              <a:rPr lang="en-US" sz="2400" dirty="0"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latin typeface="Arial Narrow" panose="020B0606020202030204" pitchFamily="34" charset="0"/>
              </a:rPr>
              <a:t>dibutuhkan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dan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taksiran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harganya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masing-masing</a:t>
            </a:r>
            <a:r>
              <a:rPr lang="en-US" sz="2400" dirty="0">
                <a:latin typeface="Arial Narrow" panose="020B0606020202030204" pitchFamily="34" charset="0"/>
              </a:rPr>
              <a:t>.</a:t>
            </a:r>
          </a:p>
          <a:p>
            <a:r>
              <a:rPr lang="en-US" sz="2400" dirty="0" err="1" smtClean="0">
                <a:latin typeface="Arial Narrow" panose="020B0606020202030204" pitchFamily="34" charset="0"/>
              </a:rPr>
              <a:t>Penaksiran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kuantitas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bahan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baku</a:t>
            </a:r>
            <a:r>
              <a:rPr lang="en-US" sz="2400" dirty="0"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latin typeface="Arial Narrow" panose="020B0606020202030204" pitchFamily="34" charset="0"/>
              </a:rPr>
              <a:t>akan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dikonsumsi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dalam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setiap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satuan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produk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didasarkan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pada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spesifikasi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teknis</a:t>
            </a:r>
            <a:r>
              <a:rPr lang="en-US" sz="2400" dirty="0">
                <a:latin typeface="Arial Narrow" panose="020B0606020202030204" pitchFamily="34" charset="0"/>
              </a:rPr>
              <a:t>, </a:t>
            </a:r>
            <a:r>
              <a:rPr lang="en-US" sz="2400" dirty="0" err="1">
                <a:latin typeface="Arial Narrow" panose="020B0606020202030204" pitchFamily="34" charset="0"/>
              </a:rPr>
              <a:t>percobaan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atau</a:t>
            </a:r>
            <a:r>
              <a:rPr lang="en-US" sz="2400" dirty="0">
                <a:latin typeface="Arial Narrow" panose="020B0606020202030204" pitchFamily="34" charset="0"/>
              </a:rPr>
              <a:t> data masa </a:t>
            </a:r>
            <a:r>
              <a:rPr lang="en-US" sz="2400" dirty="0" err="1">
                <a:latin typeface="Arial Narrow" panose="020B0606020202030204" pitchFamily="34" charset="0"/>
              </a:rPr>
              <a:t>lalu</a:t>
            </a:r>
            <a:r>
              <a:rPr lang="en-US" sz="2400" dirty="0">
                <a:latin typeface="Arial Narrow" panose="020B0606020202030204" pitchFamily="34" charset="0"/>
              </a:rPr>
              <a:t>.</a:t>
            </a:r>
          </a:p>
          <a:p>
            <a:endParaRPr lang="en-US" sz="24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8531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11200" y="81945"/>
            <a:ext cx="1086104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lvl="0"/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Penaksiran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harga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bahan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baku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yang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dapat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didasarkan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pada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harga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kontrak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pembelian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dalam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jangka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waktu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tertentu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,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atau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jika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bahan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baku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harus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dibeli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dari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waktu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ke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waktu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,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dan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harganya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tergantung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pada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keadaan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harga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pasar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,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maka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penaksiran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harga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dapat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didasarkan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pada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daftar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harga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yang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dipublikasikan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. </a:t>
            </a:r>
          </a:p>
          <a:p>
            <a:pPr lvl="0"/>
            <a:endParaRPr lang="en-US" sz="2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fi-FI" sz="2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C</a:t>
            </a:r>
            <a:r>
              <a:rPr lang="fi-FI" sz="2400" dirty="0">
                <a:solidFill>
                  <a:prstClr val="black"/>
                </a:solidFill>
                <a:latin typeface="Arial Narrow" panose="020B0606020202030204" pitchFamily="34" charset="0"/>
              </a:rPr>
              <a:t>: Taksiran Biaya Tenaga Kerja   </a:t>
            </a:r>
            <a:endParaRPr lang="fi-FI" sz="2400" dirty="0" smtClean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fi-FI" sz="2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Dalam </a:t>
            </a:r>
            <a:r>
              <a:rPr lang="fi-FI" sz="2400" dirty="0">
                <a:solidFill>
                  <a:prstClr val="black"/>
                </a:solidFill>
                <a:latin typeface="Arial Narrow" panose="020B0606020202030204" pitchFamily="34" charset="0"/>
              </a:rPr>
              <a:t>penentuan taksiran biaya tenaga kerja, harus lebih dulu diketahui semua jenis kegiatan untuk mengolah produk.</a:t>
            </a:r>
          </a:p>
          <a:p>
            <a:pPr lvl="0"/>
            <a:r>
              <a:rPr lang="fi-FI" sz="2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Karena </a:t>
            </a:r>
            <a:r>
              <a:rPr lang="fi-FI" sz="2400" dirty="0">
                <a:solidFill>
                  <a:prstClr val="black"/>
                </a:solidFill>
                <a:latin typeface="Arial Narrow" panose="020B0606020202030204" pitchFamily="34" charset="0"/>
              </a:rPr>
              <a:t>jam tenaga kerja dipengaruhi oleh kecakapan tiap-tiap karyawan dan jenis pekerjaannya, dalam menentukan jumlah jam tenaga kerja yang ditaksir akan dikonsumsi untuk menghasilkan setiap satuan produk.</a:t>
            </a:r>
          </a:p>
          <a:p>
            <a:pPr lvl="0"/>
            <a:r>
              <a:rPr lang="fi-FI" sz="2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Harus </a:t>
            </a:r>
            <a:r>
              <a:rPr lang="fi-FI" sz="2400" dirty="0">
                <a:solidFill>
                  <a:prstClr val="black"/>
                </a:solidFill>
                <a:latin typeface="Arial Narrow" panose="020B0606020202030204" pitchFamily="34" charset="0"/>
              </a:rPr>
              <a:t>diperhitungkan juga waktu-waktu persiapan produksi, materials handling, perbaikan mesin, dan hal-hal lain yang memerlukan jam tenaga kerja.</a:t>
            </a:r>
          </a:p>
          <a:p>
            <a:pPr lvl="0"/>
            <a:endParaRPr lang="fi-FI" sz="2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fi-FI" sz="2400" dirty="0">
                <a:solidFill>
                  <a:prstClr val="black"/>
                </a:solidFill>
                <a:latin typeface="Arial Narrow" panose="020B0606020202030204" pitchFamily="34" charset="0"/>
              </a:rPr>
              <a:t>Taksiran biaya tenaga kerja adalah hasil kali taksiran jumlah jam kerja untuk menghasilkan setiap satuan produk dengan tarif biaya tenaga kerja.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7688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78</TotalTime>
  <Words>4645</Words>
  <Application>Microsoft Office PowerPoint</Application>
  <PresentationFormat>Widescreen</PresentationFormat>
  <Paragraphs>457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5" baseType="lpstr">
      <vt:lpstr>Arial Narrow</vt:lpstr>
      <vt:lpstr>Broadway</vt:lpstr>
      <vt:lpstr>Tw Cen MT</vt:lpstr>
      <vt:lpstr>Tw Cen MT Condensed</vt:lpstr>
      <vt:lpstr>Wingdings 3</vt:lpstr>
      <vt:lpstr>Integral</vt:lpstr>
      <vt:lpstr>SITEM BIAYA TAKSIRAN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YUSDIANTO YUSDIANTO Manager</dc:creator>
  <cp:lastModifiedBy>YUSDIANTO YUSDIANTO Manager</cp:lastModifiedBy>
  <cp:revision>13</cp:revision>
  <dcterms:created xsi:type="dcterms:W3CDTF">2025-12-17T06:36:11Z</dcterms:created>
  <dcterms:modified xsi:type="dcterms:W3CDTF">2025-12-17T07:56:16Z</dcterms:modified>
</cp:coreProperties>
</file>